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8" r:id="rId3"/>
    <p:sldId id="257" r:id="rId4"/>
    <p:sldId id="259" r:id="rId5"/>
    <p:sldId id="260" r:id="rId6"/>
    <p:sldId id="261" r:id="rId7"/>
    <p:sldId id="262" r:id="rId8"/>
    <p:sldId id="263"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3" r:id="rId23"/>
    <p:sldId id="284" r:id="rId24"/>
    <p:sldId id="285" r:id="rId25"/>
    <p:sldId id="286" r:id="rId26"/>
    <p:sldId id="287" r:id="rId27"/>
    <p:sldId id="288" r:id="rId28"/>
    <p:sldId id="280" r:id="rId29"/>
    <p:sldId id="281" r:id="rId30"/>
    <p:sldId id="282"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notesViewPr>
    <p:cSldViewPr>
      <p:cViewPr>
        <p:scale>
          <a:sx n="110" d="100"/>
          <a:sy n="110" d="100"/>
        </p:scale>
        <p:origin x="-141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3BAFFC3C-E468-4B0A-9B8E-027A2E0875C1}" type="datetimeFigureOut">
              <a:rPr lang="en-US"/>
              <a:pPr>
                <a:defRPr/>
              </a:pPr>
              <a:t>10/17/2021</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n-US" noProof="0" smtClean="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59C8011-60B2-4936-8900-4F99F68A038B}" type="slidenum">
              <a:rPr lang="en-US" altLang="el-GR"/>
              <a:pPr>
                <a:defRPr/>
              </a:pPr>
              <a:t>‹#›</a:t>
            </a:fld>
            <a:endParaRPr lang="en-US" altLang="el-GR"/>
          </a:p>
        </p:txBody>
      </p:sp>
    </p:spTree>
    <p:extLst>
      <p:ext uri="{BB962C8B-B14F-4D97-AF65-F5344CB8AC3E}">
        <p14:creationId xmlns:p14="http://schemas.microsoft.com/office/powerpoint/2010/main" val="20082074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smtClean="0"/>
          </a:p>
        </p:txBody>
      </p:sp>
      <p:sp>
        <p:nvSpPr>
          <p:cNvPr id="26628" name="3 - Θέση αριθμού διαφάνειας"/>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D1743D-DBEB-4CBD-B7F1-EA3C2158959F}" type="slidenum">
              <a:rPr lang="en-US" altLang="el-GR">
                <a:latin typeface="Arial" panose="020B0604020202020204" pitchFamily="34" charset="0"/>
              </a:rPr>
              <a:pPr>
                <a:spcBef>
                  <a:spcPct val="0"/>
                </a:spcBef>
              </a:pPr>
              <a:t>12</a:t>
            </a:fld>
            <a:endParaRPr lang="en-US" altLang="el-GR">
              <a:latin typeface="Arial" panose="020B0604020202020204" pitchFamily="34" charset="0"/>
            </a:endParaRPr>
          </a:p>
        </p:txBody>
      </p:sp>
    </p:spTree>
    <p:extLst>
      <p:ext uri="{BB962C8B-B14F-4D97-AF65-F5344CB8AC3E}">
        <p14:creationId xmlns:p14="http://schemas.microsoft.com/office/powerpoint/2010/main" val="38367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063C648-C028-4CC7-BC84-F1A555CB9965}"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89C02E22-2B6A-4BFA-9EE8-187F8692E21E}" type="slidenum">
              <a:rPr lang="en-US" altLang="el-GR"/>
              <a:pPr>
                <a:defRPr/>
              </a:pPr>
              <a:t>‹#›</a:t>
            </a:fld>
            <a:endParaRPr lang="en-US" altLang="el-GR"/>
          </a:p>
        </p:txBody>
      </p:sp>
    </p:spTree>
    <p:extLst>
      <p:ext uri="{BB962C8B-B14F-4D97-AF65-F5344CB8AC3E}">
        <p14:creationId xmlns:p14="http://schemas.microsoft.com/office/powerpoint/2010/main" val="1337637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AD3DAE3-3FF3-4F8A-B761-52FED78BE4AD}"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59ED1A82-27BF-4F69-87DD-0BE4C52505CC}" type="slidenum">
              <a:rPr lang="en-US" altLang="el-GR"/>
              <a:pPr>
                <a:defRPr/>
              </a:pPr>
              <a:t>‹#›</a:t>
            </a:fld>
            <a:endParaRPr lang="en-US" altLang="el-GR"/>
          </a:p>
        </p:txBody>
      </p:sp>
    </p:spTree>
    <p:extLst>
      <p:ext uri="{BB962C8B-B14F-4D97-AF65-F5344CB8AC3E}">
        <p14:creationId xmlns:p14="http://schemas.microsoft.com/office/powerpoint/2010/main" val="1211404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C74C9E3-D045-41F0-A239-25DC169D432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FD87F17-F896-4C3B-865B-C85E1300C0D1}" type="slidenum">
              <a:rPr lang="en-US" altLang="el-GR"/>
              <a:pPr>
                <a:defRPr/>
              </a:pPr>
              <a:t>‹#›</a:t>
            </a:fld>
            <a:endParaRPr lang="en-US" altLang="el-GR"/>
          </a:p>
        </p:txBody>
      </p:sp>
    </p:spTree>
    <p:extLst>
      <p:ext uri="{BB962C8B-B14F-4D97-AF65-F5344CB8AC3E}">
        <p14:creationId xmlns:p14="http://schemas.microsoft.com/office/powerpoint/2010/main" val="2542966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EB0995E-39E2-4C7C-B9D0-188B5919FBF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54EF4EE-C259-4EB0-B5B3-4ACBE14B5F84}" type="slidenum">
              <a:rPr lang="en-US" altLang="el-GR"/>
              <a:pPr>
                <a:defRPr/>
              </a:pPr>
              <a:t>‹#›</a:t>
            </a:fld>
            <a:endParaRPr lang="en-US" altLang="el-GR"/>
          </a:p>
        </p:txBody>
      </p:sp>
    </p:spTree>
    <p:extLst>
      <p:ext uri="{BB962C8B-B14F-4D97-AF65-F5344CB8AC3E}">
        <p14:creationId xmlns:p14="http://schemas.microsoft.com/office/powerpoint/2010/main" val="3049416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F0E9DBA-C32E-4032-AF29-6B32806EE505}"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56C5FDC-22AF-4D4A-ACBC-F7E4B36741E6}" type="slidenum">
              <a:rPr lang="en-US" altLang="el-GR"/>
              <a:pPr>
                <a:defRPr/>
              </a:pPr>
              <a:t>‹#›</a:t>
            </a:fld>
            <a:endParaRPr lang="en-US" altLang="el-GR"/>
          </a:p>
        </p:txBody>
      </p:sp>
    </p:spTree>
    <p:extLst>
      <p:ext uri="{BB962C8B-B14F-4D97-AF65-F5344CB8AC3E}">
        <p14:creationId xmlns:p14="http://schemas.microsoft.com/office/powerpoint/2010/main" val="756325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C763B9D-EA7F-4507-96AF-B8E98F5912BF}"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54AC1CA6-E229-4CAF-82CA-F4BC12D58255}" type="slidenum">
              <a:rPr lang="en-US" altLang="el-GR"/>
              <a:pPr>
                <a:defRPr/>
              </a:pPr>
              <a:t>‹#›</a:t>
            </a:fld>
            <a:endParaRPr lang="en-US" altLang="el-GR"/>
          </a:p>
        </p:txBody>
      </p:sp>
    </p:spTree>
    <p:extLst>
      <p:ext uri="{BB962C8B-B14F-4D97-AF65-F5344CB8AC3E}">
        <p14:creationId xmlns:p14="http://schemas.microsoft.com/office/powerpoint/2010/main" val="3148607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CD57AD1-51C7-4CEA-AC71-AB35CE4C5519}"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06AAD5A-3ED0-44FB-B1D6-CEF08572FB02}" type="slidenum">
              <a:rPr lang="en-US" altLang="el-GR"/>
              <a:pPr>
                <a:defRPr/>
              </a:pPr>
              <a:t>‹#›</a:t>
            </a:fld>
            <a:endParaRPr lang="en-US" altLang="el-GR"/>
          </a:p>
        </p:txBody>
      </p:sp>
    </p:spTree>
    <p:extLst>
      <p:ext uri="{BB962C8B-B14F-4D97-AF65-F5344CB8AC3E}">
        <p14:creationId xmlns:p14="http://schemas.microsoft.com/office/powerpoint/2010/main" val="84445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68EBCCF-48ED-4EF2-B599-2E9507813B2C}"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DBBFBF22-F030-4BC3-AE69-3710587244A5}" type="slidenum">
              <a:rPr lang="en-US" altLang="el-GR"/>
              <a:pPr>
                <a:defRPr/>
              </a:pPr>
              <a:t>‹#›</a:t>
            </a:fld>
            <a:endParaRPr lang="en-US" altLang="el-GR"/>
          </a:p>
        </p:txBody>
      </p:sp>
    </p:spTree>
    <p:extLst>
      <p:ext uri="{BB962C8B-B14F-4D97-AF65-F5344CB8AC3E}">
        <p14:creationId xmlns:p14="http://schemas.microsoft.com/office/powerpoint/2010/main" val="3571999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89957AEC-6D88-44DC-83E6-9AC97CE75D65}"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967196C5-B80E-4BF3-BF5A-C9CF063E210E}" type="slidenum">
              <a:rPr lang="en-US" altLang="el-GR"/>
              <a:pPr>
                <a:defRPr/>
              </a:pPr>
              <a:t>‹#›</a:t>
            </a:fld>
            <a:endParaRPr lang="en-US" altLang="el-GR"/>
          </a:p>
        </p:txBody>
      </p:sp>
    </p:spTree>
    <p:extLst>
      <p:ext uri="{BB962C8B-B14F-4D97-AF65-F5344CB8AC3E}">
        <p14:creationId xmlns:p14="http://schemas.microsoft.com/office/powerpoint/2010/main" val="3735185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392D72F-4DDF-498E-9B32-63700871D4EF}"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6056CE09-3E72-4F71-8685-C6B503DCE921}" type="slidenum">
              <a:rPr lang="en-US" altLang="el-GR"/>
              <a:pPr>
                <a:defRPr/>
              </a:pPr>
              <a:t>‹#›</a:t>
            </a:fld>
            <a:endParaRPr lang="en-US" altLang="el-GR"/>
          </a:p>
        </p:txBody>
      </p:sp>
    </p:spTree>
    <p:extLst>
      <p:ext uri="{BB962C8B-B14F-4D97-AF65-F5344CB8AC3E}">
        <p14:creationId xmlns:p14="http://schemas.microsoft.com/office/powerpoint/2010/main" val="4029747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69BE17B-B5C1-4817-96DA-C8FEF0471478}"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00B4964-E94B-47CA-9010-AB4DFDDC76CF}" type="slidenum">
              <a:rPr lang="en-US" altLang="el-GR"/>
              <a:pPr>
                <a:defRPr/>
              </a:pPr>
              <a:t>‹#›</a:t>
            </a:fld>
            <a:endParaRPr lang="en-US" altLang="el-GR"/>
          </a:p>
        </p:txBody>
      </p:sp>
    </p:spTree>
    <p:extLst>
      <p:ext uri="{BB962C8B-B14F-4D97-AF65-F5344CB8AC3E}">
        <p14:creationId xmlns:p14="http://schemas.microsoft.com/office/powerpoint/2010/main" val="638356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ctrTitle"/>
          </p:nvPr>
        </p:nvSpPr>
        <p:spPr/>
        <p:txBody>
          <a:bodyPr/>
          <a:lstStyle/>
          <a:p>
            <a:pPr eaLnBrk="1" hangingPunct="1"/>
            <a:r>
              <a:rPr lang="el-GR" altLang="el-GR" smtClean="0"/>
              <a:t>Απαιτήσεις Λογισμικού</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μελέτη σκοπιμότητας</a:t>
            </a:r>
            <a:endParaRPr lang="en-US" altLang="el-GR" smtClean="0"/>
          </a:p>
        </p:txBody>
      </p:sp>
      <p:sp>
        <p:nvSpPr>
          <p:cNvPr id="23555" name="2 - Θέση περιεχομένου"/>
          <p:cNvSpPr>
            <a:spLocks noGrp="1"/>
          </p:cNvSpPr>
          <p:nvPr>
            <p:ph idx="1"/>
          </p:nvPr>
        </p:nvSpPr>
        <p:spPr/>
        <p:txBody>
          <a:bodyPr/>
          <a:lstStyle/>
          <a:p>
            <a:r>
              <a:rPr lang="el-GR" altLang="el-GR" smtClean="0"/>
              <a:t>Η μελέτη σκοπιμότητας (</a:t>
            </a:r>
            <a:r>
              <a:rPr lang="en-US" altLang="el-GR" smtClean="0"/>
              <a:t>feasibility study) </a:t>
            </a:r>
            <a:r>
              <a:rPr lang="el-GR" altLang="el-GR" smtClean="0"/>
              <a:t>ξεκινά με ένα σύνολο προκαταρκτικών επιχειρησιακών απαιτήσεων, μια προσεγγιστική σκιαγράφηση του συστήματος και μια περιγραφή του τρόπου υποστήριξης των επιχειρησιακών διαδικασιών από το σύστημα.</a:t>
            </a:r>
          </a:p>
          <a:p>
            <a:r>
              <a:rPr lang="el-GR" altLang="el-GR" smtClean="0"/>
              <a:t>Το αποτέλεσμα της μελέτης είναι μια έκθεση που απαντά στο ερώτημα αν αξίζει ή όχι το κόπο να συνεχίσουμε τη διαδικασία ανάπτυξης.</a:t>
            </a:r>
          </a:p>
          <a:p>
            <a:r>
              <a:rPr lang="el-GR" altLang="el-GR" smtClean="0"/>
              <a:t>Η επιχειρηματολογία της έκθεσης εστιάζει σε ερωτήματα όπως: </a:t>
            </a:r>
          </a:p>
          <a:p>
            <a:pPr lvl="1"/>
            <a:r>
              <a:rPr lang="el-GR" altLang="el-GR" smtClean="0"/>
              <a:t>κατά πόσο το σύστημα συνδράμει στη επιτυχία των στόχων του οργανισμού που θα το χρησιμοποιήσει, </a:t>
            </a:r>
          </a:p>
          <a:p>
            <a:pPr lvl="1"/>
            <a:r>
              <a:rPr lang="el-GR" altLang="el-GR" smtClean="0"/>
              <a:t>κατά πόσο το σύστημα είναι υλοποιήσιμο με τις τρέχουσες τεχνολογίες και στα πλαίσια συγκεκριμένων ορίων κόστους και χρόνου και </a:t>
            </a:r>
          </a:p>
          <a:p>
            <a:pPr lvl="1"/>
            <a:r>
              <a:rPr lang="el-GR" altLang="el-GR" smtClean="0"/>
              <a:t>κατά πόσο το σύστημα είναι ολοκληρώσιμο με άλλα υπάρχοντα συστήματα.</a:t>
            </a:r>
          </a:p>
          <a:p>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εξαγωγή απαιτήσεων</a:t>
            </a:r>
            <a:endParaRPr lang="en-US" altLang="el-GR" smtClean="0"/>
          </a:p>
        </p:txBody>
      </p:sp>
      <p:sp>
        <p:nvSpPr>
          <p:cNvPr id="24579" name="2 - Θέση περιεχομένου"/>
          <p:cNvSpPr>
            <a:spLocks noGrp="1"/>
          </p:cNvSpPr>
          <p:nvPr>
            <p:ph idx="1"/>
          </p:nvPr>
        </p:nvSpPr>
        <p:spPr/>
        <p:txBody>
          <a:bodyPr/>
          <a:lstStyle/>
          <a:p>
            <a:r>
              <a:rPr lang="el-GR" altLang="el-GR" smtClean="0"/>
              <a:t>Στην εξαγωγή απαιτήσεων (</a:t>
            </a:r>
            <a:r>
              <a:rPr lang="en-US" altLang="el-GR" smtClean="0"/>
              <a:t>requirements elicitation) </a:t>
            </a:r>
            <a:r>
              <a:rPr lang="el-GR" altLang="el-GR" smtClean="0"/>
              <a:t>οι μηχανικοί λογισμικού συνεργάζονται με τους ενδιαφερομένους (stakeholders) του λογισμικού με σκοπό να προσδιορίσουν :</a:t>
            </a:r>
          </a:p>
          <a:p>
            <a:pPr lvl="1"/>
            <a:r>
              <a:rPr lang="el-GR" altLang="el-GR" smtClean="0"/>
              <a:t>το πεδίο εφαρμογής του λογισμικού,</a:t>
            </a:r>
          </a:p>
          <a:p>
            <a:pPr lvl="1"/>
            <a:r>
              <a:rPr lang="el-GR" altLang="el-GR" smtClean="0"/>
              <a:t>τις υπηρεσίες που θα παρέχει το σύστημα,</a:t>
            </a:r>
          </a:p>
          <a:p>
            <a:pPr lvl="1"/>
            <a:r>
              <a:rPr lang="el-GR" altLang="el-GR" smtClean="0"/>
              <a:t>τις απαιτούμενες επιδόσεις του συστήματος,</a:t>
            </a:r>
          </a:p>
          <a:p>
            <a:pPr lvl="1"/>
            <a:r>
              <a:rPr lang="el-GR" altLang="el-GR" smtClean="0"/>
              <a:t>τους περιορισμούς που θέτει το υλικό του υπολογιστή  στο υπό ανάπτυξη λογισμικό ή τους περιορισμούς που θέτει το υπό ανάπτυξη λογισμικό στο υλικό του υπολογιστή  </a:t>
            </a:r>
          </a:p>
          <a:p>
            <a:pPr lvl="1"/>
            <a:r>
              <a:rPr lang="el-GR" altLang="el-GR" smtClean="0"/>
              <a:t>κτλ.</a:t>
            </a:r>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ανάλυση απαιτήσεων</a:t>
            </a:r>
            <a:endParaRPr lang="en-US" altLang="el-GR" smtClean="0"/>
          </a:p>
        </p:txBody>
      </p:sp>
      <p:sp>
        <p:nvSpPr>
          <p:cNvPr id="25603" name="2 - Θέση περιεχομένου"/>
          <p:cNvSpPr>
            <a:spLocks noGrp="1"/>
          </p:cNvSpPr>
          <p:nvPr>
            <p:ph idx="1"/>
          </p:nvPr>
        </p:nvSpPr>
        <p:spPr/>
        <p:txBody>
          <a:bodyPr/>
          <a:lstStyle/>
          <a:p>
            <a:r>
              <a:rPr lang="el-GR" altLang="el-GR" smtClean="0"/>
              <a:t>Η ανάλυση απαιτήσεων (</a:t>
            </a:r>
            <a:r>
              <a:rPr lang="en-US" altLang="el-GR" smtClean="0"/>
              <a:t>requirements analysis) </a:t>
            </a:r>
            <a:r>
              <a:rPr lang="el-GR" altLang="el-GR" smtClean="0"/>
              <a:t>επιχειρεί να προσδιορίσει το λογισμικό μας περιγράφοντας ένα μοντέλο του λογισμικού χωρίς να λαμβάνει υπόψη το πραγματικό περιβάλλον υλοποίησης του λογισμικού. </a:t>
            </a:r>
          </a:p>
          <a:p>
            <a:r>
              <a:rPr lang="el-GR" altLang="el-GR" smtClean="0"/>
              <a:t>Η ανάλυση δεν ασχολείται με το περιβάλλον υλοποίησης του λογισμικού παρά μόνο με το χώρο του προβλήματος και την λειτουργικότητα του λογισμικού. </a:t>
            </a:r>
          </a:p>
          <a:p>
            <a:r>
              <a:rPr lang="el-GR" altLang="el-GR" smtClean="0"/>
              <a:t>Η ανάλυση έχει ως αποτέλεσμα τον αναλυτικότερο και σαφέστερο προσδιορισμό των λειτουργικών απαιτήσεων του λογισμικού.</a:t>
            </a:r>
          </a:p>
          <a:p>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προδιαγραφή απαιτήσεων</a:t>
            </a:r>
            <a:endParaRPr lang="en-US" altLang="el-GR" smtClean="0"/>
          </a:p>
        </p:txBody>
      </p:sp>
      <p:sp>
        <p:nvSpPr>
          <p:cNvPr id="27651" name="2 - Θέση περιεχομένου"/>
          <p:cNvSpPr>
            <a:spLocks noGrp="1"/>
          </p:cNvSpPr>
          <p:nvPr>
            <p:ph idx="1"/>
          </p:nvPr>
        </p:nvSpPr>
        <p:spPr/>
        <p:txBody>
          <a:bodyPr/>
          <a:lstStyle/>
          <a:p>
            <a:pPr>
              <a:buFont typeface="Arial" panose="020B0604020202020204" pitchFamily="34" charset="0"/>
              <a:buNone/>
            </a:pPr>
            <a:r>
              <a:rPr lang="el-GR" altLang="el-GR" smtClean="0"/>
              <a:t>Σκοπός της προδιαγραφής απαιτήσεων (</a:t>
            </a:r>
            <a:r>
              <a:rPr lang="en-US" altLang="el-GR" smtClean="0"/>
              <a:t>requirements specification) </a:t>
            </a:r>
            <a:r>
              <a:rPr lang="el-GR" altLang="el-GR" smtClean="0"/>
              <a:t>είναι η διατύπωση – σύνταξη των απαιτήσεων που προσδιορίστηκαν από τις προηγούμενες δραστηριότητες έτσι ώστε αυτές να είναι αξιοποιήσιμες από τους μηχανικούς λογισμικού που εμπλέκονται στην ανάπτυξη του λογισμικού και επιβεβαιώσιμες από τους ενδιαφερόμενους για τις απαιτήσεις λογισμικού</a:t>
            </a:r>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επικύρωση απαιτήσεων</a:t>
            </a:r>
            <a:endParaRPr lang="en-US" altLang="el-GR" smtClean="0"/>
          </a:p>
        </p:txBody>
      </p:sp>
      <p:sp>
        <p:nvSpPr>
          <p:cNvPr id="28675" name="2 - Θέση περιεχομένου"/>
          <p:cNvSpPr>
            <a:spLocks noGrp="1"/>
          </p:cNvSpPr>
          <p:nvPr>
            <p:ph idx="1"/>
          </p:nvPr>
        </p:nvSpPr>
        <p:spPr/>
        <p:txBody>
          <a:bodyPr/>
          <a:lstStyle/>
          <a:p>
            <a:pPr>
              <a:buFont typeface="Arial" panose="020B0604020202020204" pitchFamily="34" charset="0"/>
              <a:buNone/>
            </a:pPr>
            <a:r>
              <a:rPr lang="el-GR" altLang="el-GR" smtClean="0"/>
              <a:t>Στην επικύρωση απαιτήσεων (</a:t>
            </a:r>
            <a:r>
              <a:rPr lang="en-US" altLang="el-GR" smtClean="0"/>
              <a:t>requirements validation</a:t>
            </a:r>
            <a:r>
              <a:rPr lang="el-GR" altLang="el-GR" smtClean="0"/>
              <a:t>) εξετάζεται: </a:t>
            </a:r>
          </a:p>
          <a:p>
            <a:r>
              <a:rPr lang="el-GR" altLang="el-GR" smtClean="0"/>
              <a:t>η πληρότητα των απαιτήσεων (έχουν καταγραφεί όλες οι απαιτήσεις),</a:t>
            </a:r>
          </a:p>
          <a:p>
            <a:r>
              <a:rPr lang="el-GR" altLang="el-GR" smtClean="0"/>
              <a:t>η ορθότητα τους (το σύνολο των ενδιαφερομένων συμφωνούν με τον τρόπο που προσδιορίζεται η κάθε απαίτηση), </a:t>
            </a:r>
          </a:p>
          <a:p>
            <a:r>
              <a:rPr lang="el-GR" altLang="el-GR" smtClean="0"/>
              <a:t>η συνέπεια τους (δεν είναι αντικρουόμενες μεταξύ τους), η σαφήνεια τους (ερμηνεύονται μονοσήμαντα), </a:t>
            </a:r>
          </a:p>
          <a:p>
            <a:r>
              <a:rPr lang="el-GR" altLang="el-GR" smtClean="0"/>
              <a:t>η δυνατότητα πραγματοποίησης τους (με τις δεδομένες τεχνολογίες, με το δεδομένο προϋπολογισμό, με το δεδομένο χρονοδιάγραμμα και με τους δεδομένους ανθρώπινους πόρους) και τέλος </a:t>
            </a:r>
          </a:p>
          <a:p>
            <a:r>
              <a:rPr lang="el-GR" altLang="el-GR" smtClean="0"/>
              <a:t>ο τρόπος επιβεβαίωσης (σύνολο ελέγχων που απαντά για την επιβεβαίωση των απαιτήσεων) τους όταν με το καλό υλοποιηθεί το σύστημα μας.</a:t>
            </a:r>
          </a:p>
          <a:p>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σχέση δραστηριοτήτων απαιτήσεων</a:t>
            </a:r>
            <a:endParaRPr lang="en-US" altLang="el-GR" smtClean="0"/>
          </a:p>
        </p:txBody>
      </p:sp>
      <p:pic>
        <p:nvPicPr>
          <p:cNvPr id="29699" name="3 - Θέση περιεχομένου" descr="03_005_ΕπαναληπτικότηταΑπαιτήσεων.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611188" y="1844675"/>
            <a:ext cx="7834312" cy="1800225"/>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δυσκολίες στην εξαγωγή απαιτήσεων</a:t>
            </a:r>
            <a:endParaRPr lang="en-US" altLang="el-GR" smtClean="0"/>
          </a:p>
        </p:txBody>
      </p:sp>
      <p:sp>
        <p:nvSpPr>
          <p:cNvPr id="30723" name="2 - Θέση περιεχομένου"/>
          <p:cNvSpPr>
            <a:spLocks noGrp="1"/>
          </p:cNvSpPr>
          <p:nvPr>
            <p:ph idx="1"/>
          </p:nvPr>
        </p:nvSpPr>
        <p:spPr/>
        <p:txBody>
          <a:bodyPr/>
          <a:lstStyle/>
          <a:p>
            <a:r>
              <a:rPr lang="el-GR" altLang="el-GR" smtClean="0"/>
              <a:t>Ο πελάτης και οι χρήστες δεν είναι πάντα σίγουροι για το τι θέλουν και συχνά δυσκολεύονται να διατυπώσουν όσα γνωρίζουν. Πολλές φορές οι μηχανικοί λογισμικού καταλήγουν (μάλλον με ευκολία) στο συμπέρασμα ότι ο χρήστης ή ο πελάτης «δεν ξέρει τι θέλει».</a:t>
            </a:r>
          </a:p>
          <a:p>
            <a:r>
              <a:rPr lang="el-GR" altLang="el-GR" smtClean="0"/>
              <a:t>Πολλές λεπτομέρειες του λογισμικού εισάγουν σημαντική πολυπλοκότητα η οποία αυξάνεται με την πρόοδο του έργου. </a:t>
            </a:r>
          </a:p>
          <a:p>
            <a:r>
              <a:rPr lang="el-GR" altLang="el-GR" smtClean="0"/>
              <a:t>Καθώς βλέπουν το λογισμικό να αναπτύσσεται, αλλάζουν γνώμη. </a:t>
            </a:r>
          </a:p>
          <a:p>
            <a:r>
              <a:rPr lang="el-GR" altLang="el-GR" smtClean="0"/>
              <a:t>Παράγοντες του εξωτερικού περιβάλλοντος οδηγούν σε αλλαγές ή προσθήκες στις απαιτήσεις. Υπάρχει πάντα η πιθανότητα να αλλάξει ο τρόπος λειτουργίας του οργανισμού κατά τη διάρκεια της ανάπτυξης. </a:t>
            </a:r>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στάδια προετοιμασίας εξαγωγής απαιτήσεων</a:t>
            </a:r>
            <a:endParaRPr lang="en-US" altLang="el-GR" smtClean="0"/>
          </a:p>
        </p:txBody>
      </p:sp>
      <p:sp>
        <p:nvSpPr>
          <p:cNvPr id="31747" name="2 - Θέση περιεχομένου"/>
          <p:cNvSpPr>
            <a:spLocks noGrp="1"/>
          </p:cNvSpPr>
          <p:nvPr>
            <p:ph idx="1"/>
          </p:nvPr>
        </p:nvSpPr>
        <p:spPr/>
        <p:txBody>
          <a:bodyPr/>
          <a:lstStyle/>
          <a:p>
            <a:r>
              <a:rPr lang="el-GR" altLang="el-GR" smtClean="0"/>
              <a:t>Κατανόηση του χώρου του προβλήματος. </a:t>
            </a:r>
          </a:p>
          <a:p>
            <a:r>
              <a:rPr lang="el-GR" altLang="el-GR" smtClean="0"/>
              <a:t>Διατύπωση του προβλήματος. </a:t>
            </a:r>
          </a:p>
          <a:p>
            <a:r>
              <a:rPr lang="el-GR" altLang="el-GR" smtClean="0"/>
              <a:t>Καταγραφή των ενδιαφερομένων (stakeholders) με τις ανάγκες τους. </a:t>
            </a:r>
          </a:p>
          <a:p>
            <a:r>
              <a:rPr lang="el-GR" altLang="el-GR" smtClean="0"/>
              <a:t>Διατύπωση αρχικών λειτουργικών χαρακτηριστικών. </a:t>
            </a:r>
          </a:p>
          <a:p>
            <a:r>
              <a:rPr lang="el-GR" altLang="el-GR" smtClean="0"/>
              <a:t>Καθορισμός της εμβέλειας. </a:t>
            </a:r>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δραστηριότητες εξαγωγής απαιτήσεων</a:t>
            </a:r>
            <a:endParaRPr lang="en-US" altLang="el-GR" smtClean="0"/>
          </a:p>
        </p:txBody>
      </p:sp>
      <p:sp>
        <p:nvSpPr>
          <p:cNvPr id="32771" name="2 - Θέση περιεχομένου"/>
          <p:cNvSpPr>
            <a:spLocks noGrp="1"/>
          </p:cNvSpPr>
          <p:nvPr>
            <p:ph idx="1"/>
          </p:nvPr>
        </p:nvSpPr>
        <p:spPr/>
        <p:txBody>
          <a:bodyPr/>
          <a:lstStyle/>
          <a:p>
            <a:r>
              <a:rPr lang="el-GR" altLang="el-GR" smtClean="0"/>
              <a:t>Επιχειρησιακή μοντελοποίηση </a:t>
            </a:r>
          </a:p>
          <a:p>
            <a:r>
              <a:rPr lang="el-GR" altLang="el-GR" smtClean="0"/>
              <a:t>Παρατήρηση</a:t>
            </a:r>
          </a:p>
          <a:p>
            <a:r>
              <a:rPr lang="el-GR" altLang="el-GR" smtClean="0"/>
              <a:t>Η επικοινωνία με τους ενδιαφερομένους (stakeholders) του έργου ανάπτυξης</a:t>
            </a:r>
          </a:p>
          <a:p>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επιχειρησιακή μοντελοποίηση</a:t>
            </a:r>
            <a:endParaRPr lang="en-US" altLang="el-GR" smtClean="0"/>
          </a:p>
        </p:txBody>
      </p:sp>
      <p:sp>
        <p:nvSpPr>
          <p:cNvPr id="33795" name="2 - Θέση περιεχομένου"/>
          <p:cNvSpPr>
            <a:spLocks noGrp="1"/>
          </p:cNvSpPr>
          <p:nvPr>
            <p:ph idx="1"/>
          </p:nvPr>
        </p:nvSpPr>
        <p:spPr/>
        <p:txBody>
          <a:bodyPr/>
          <a:lstStyle/>
          <a:p>
            <a:r>
              <a:rPr lang="el-GR" altLang="el-GR" smtClean="0"/>
              <a:t>Η επιχειρησιακή μοντελοποίηση σχετίζεται πολύ περισσότερο με τη λειτουργία του οργανισμού και λιγότερο με το λογισμικό. </a:t>
            </a:r>
          </a:p>
          <a:p>
            <a:r>
              <a:rPr lang="el-GR" altLang="el-GR" smtClean="0"/>
              <a:t>Στοχεύει στη καταγραφή των λειτουργιών του οργανισμού, των διαδικασιών με τις οποίες εκτελούνται οι λειτουργίες και των βημάτων των διαδικασιών. </a:t>
            </a:r>
          </a:p>
          <a:p>
            <a:r>
              <a:rPr lang="el-GR" altLang="el-GR" smtClean="0"/>
              <a:t>Κατά κανόνα οι μηχανικοί λογισμικού βρίσκουν έτοιμα τα επιχειρησιακά μοντέλα, τα οποία αποτελούν καλή πρώτη ύλη για την παραγωγή των απαιτήσεων. </a:t>
            </a:r>
          </a:p>
          <a:p>
            <a:r>
              <a:rPr lang="el-GR" altLang="el-GR" smtClean="0"/>
              <a:t>Ένα επιχειρησιακό μοντέλο απεικονίζει κυρίως δύο ενότητες πληροφορίας: την οργανωτική δομή του οργανισμού και τις διαδικασίες που ακολουθούνται εντός του οργανισμού. </a:t>
            </a:r>
          </a:p>
          <a:p>
            <a:r>
              <a:rPr lang="el-GR" altLang="el-GR" smtClean="0"/>
              <a:t>Τα επιχειρησιακά μοντέλα αναδεικνύουν μόνο τα σημαντικά στοιχεία της λειτουργίας του οργανισμού και αγνοούν λεπτομέρειες δευτερεύουσας σημασίας.</a:t>
            </a:r>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περιεχόμενα παρουσίασης </a:t>
            </a:r>
            <a:endParaRPr lang="en-US" altLang="el-GR" smtClean="0"/>
          </a:p>
        </p:txBody>
      </p:sp>
      <p:sp>
        <p:nvSpPr>
          <p:cNvPr id="15363" name="2 - Θέση περιεχομένου"/>
          <p:cNvSpPr>
            <a:spLocks noGrp="1"/>
          </p:cNvSpPr>
          <p:nvPr>
            <p:ph idx="1"/>
          </p:nvPr>
        </p:nvSpPr>
        <p:spPr/>
        <p:txBody>
          <a:bodyPr/>
          <a:lstStyle/>
          <a:p>
            <a:r>
              <a:rPr lang="el-GR" altLang="el-GR" smtClean="0"/>
              <a:t>Τι είναι οι απαιτήσεις</a:t>
            </a:r>
          </a:p>
          <a:p>
            <a:r>
              <a:rPr lang="el-GR" altLang="el-GR" smtClean="0"/>
              <a:t>Δραστηριότητες προσδιορισμού απαιτήσεων</a:t>
            </a:r>
          </a:p>
          <a:p>
            <a:r>
              <a:rPr lang="el-GR" altLang="el-GR" smtClean="0"/>
              <a:t>Η εξαγωγή απαιτήσεων</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επιχειρησιακή μοντελοποίηση</a:t>
            </a:r>
            <a:endParaRPr lang="en-US" altLang="el-GR" smtClean="0"/>
          </a:p>
        </p:txBody>
      </p:sp>
      <p:sp>
        <p:nvSpPr>
          <p:cNvPr id="34819" name="2 - Θέση περιεχομένου"/>
          <p:cNvSpPr>
            <a:spLocks noGrp="1"/>
          </p:cNvSpPr>
          <p:nvPr>
            <p:ph idx="1"/>
          </p:nvPr>
        </p:nvSpPr>
        <p:spPr/>
        <p:txBody>
          <a:bodyPr/>
          <a:lstStyle/>
          <a:p>
            <a:pPr>
              <a:buFont typeface="Arial" panose="020B0604020202020204" pitchFamily="34" charset="0"/>
              <a:buNone/>
            </a:pPr>
            <a:r>
              <a:rPr lang="el-GR" altLang="el-GR" smtClean="0"/>
              <a:t>Τα επιχειρησιακά μοντέλα βοηθούν:</a:t>
            </a:r>
          </a:p>
          <a:p>
            <a:r>
              <a:rPr lang="el-GR" altLang="el-GR" smtClean="0"/>
              <a:t>Στην κατανόηση της λειτουργίας του οργανισμού.</a:t>
            </a:r>
          </a:p>
          <a:p>
            <a:r>
              <a:rPr lang="el-GR" altLang="el-GR" smtClean="0"/>
              <a:t>Στον εντοπισμό προβλημάτων και δυσλειτουργιών που σχετίζονται με τη λειτουργία του.</a:t>
            </a:r>
          </a:p>
          <a:p>
            <a:r>
              <a:rPr lang="el-GR" altLang="el-GR" smtClean="0"/>
              <a:t>Στη διερεύνηση σεναρίων βελτίωσης της λειτουργίας του οργανισμού.</a:t>
            </a:r>
          </a:p>
          <a:p>
            <a:r>
              <a:rPr lang="el-GR" altLang="el-GR" smtClean="0"/>
              <a:t>Στον προσδιορισμό απαιτήσεων. </a:t>
            </a:r>
          </a:p>
          <a:p>
            <a:r>
              <a:rPr lang="el-GR" altLang="el-GR" smtClean="0"/>
              <a:t>Στον σχεδιασμό της ομαλής ένταξης του υπό ανάπτυξη συστήματος στον οργανισμό. Η εισαγωγή ενός πληροφοριακού συστήματος σε κάποιο οργανισμό αναπόφευκτα οδηγεί στην αλλαγή του τρόπου λειτουργίας του. Ορισμένες φορές απαιτείται τροποποίηση των διαδικασιών που ακολουθούνται, ενώ σε ορισμένες περιπτώσεις απαιτείται ριζική αναδιοργάνωση του οργανισμού.</a:t>
            </a:r>
          </a:p>
          <a:p>
            <a:endParaRPr lang="en-US"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επιχειρησιακή μοντελοποίηση</a:t>
            </a:r>
            <a:endParaRPr lang="en-US" altLang="el-GR" smtClean="0"/>
          </a:p>
        </p:txBody>
      </p:sp>
      <p:sp>
        <p:nvSpPr>
          <p:cNvPr id="35843" name="2 - Θέση περιεχομένου"/>
          <p:cNvSpPr>
            <a:spLocks noGrp="1"/>
          </p:cNvSpPr>
          <p:nvPr>
            <p:ph idx="1"/>
          </p:nvPr>
        </p:nvSpPr>
        <p:spPr/>
        <p:txBody>
          <a:bodyPr/>
          <a:lstStyle/>
          <a:p>
            <a:pPr>
              <a:buFont typeface="Arial" panose="020B0604020202020204" pitchFamily="34" charset="0"/>
              <a:buNone/>
            </a:pPr>
            <a:r>
              <a:rPr lang="el-GR" altLang="el-GR" smtClean="0"/>
              <a:t>Κατά το κτίσιμο ενός επιχειρησιακού μοντέλου μελετούμε κυρίως:</a:t>
            </a:r>
          </a:p>
          <a:p>
            <a:r>
              <a:rPr lang="el-GR" altLang="el-GR" smtClean="0"/>
              <a:t>Τη δομή του οργανισμού. </a:t>
            </a:r>
          </a:p>
          <a:p>
            <a:r>
              <a:rPr lang="el-GR" altLang="el-GR" smtClean="0"/>
              <a:t>Το περιβάλλον του οργανισμού.</a:t>
            </a:r>
          </a:p>
          <a:p>
            <a:r>
              <a:rPr lang="el-GR" altLang="el-GR" smtClean="0"/>
              <a:t>Τις λειτουργίες. (βασικές λειτουργίες του οργανισμού ανά οργανωτική μονάδα)</a:t>
            </a:r>
          </a:p>
          <a:p>
            <a:r>
              <a:rPr lang="el-GR" altLang="el-GR" smtClean="0"/>
              <a:t>Τις διαδικασίες που περιγράφουν τον τρόπο εκτέλεσης κάθε λειτουργίας. </a:t>
            </a:r>
          </a:p>
          <a:p>
            <a:r>
              <a:rPr lang="el-GR" altLang="el-GR" smtClean="0"/>
              <a:t>Τους επιχειρησιακούς κανόνες. Οι επιχειρησιακοί κανόνες είναι γραπτοί και άγραφοι κανόνες που αφορούν τη λειτουργία του οργανισμού ή γενικότερα το πρόβλημα που μελετάμε. Σε περιπτώσεις που το πρόβλημα είναι γενικότερο και όχι για κάποιο οργανισμό, τότε τους επιχειρησιακούς κανόνες τους ονομάζουμε κανόνες πεδίου (domain rules). </a:t>
            </a:r>
          </a:p>
          <a:p>
            <a:r>
              <a:rPr lang="el-GR" altLang="el-GR" smtClean="0"/>
              <a:t>Τα οργανωτικά μέσα. </a:t>
            </a:r>
          </a:p>
          <a:p>
            <a:endParaRPr lang="en-US"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παράδειγμα: οργανωτική δομή βιβλιοθήκης</a:t>
            </a:r>
            <a:endParaRPr lang="en-US" altLang="el-GR" smtClean="0"/>
          </a:p>
        </p:txBody>
      </p:sp>
      <p:pic>
        <p:nvPicPr>
          <p:cNvPr id="36867" name="3 - Θέση περιεχομένου" descr="03_007_ΒιβλιοθήκηΔομή.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258888" y="1484313"/>
            <a:ext cx="6130925" cy="2592387"/>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mtClean="0"/>
              <a:t>παράδειγμα: περιβάλλον βιβλιοθήκης</a:t>
            </a:r>
            <a:endParaRPr lang="en-US" altLang="el-GR" smtClean="0"/>
          </a:p>
        </p:txBody>
      </p:sp>
      <p:pic>
        <p:nvPicPr>
          <p:cNvPr id="37891" name="3 - Εικόνα" descr="03_008_ΠεριβάλλονΒιβλιοθήκης.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484313"/>
            <a:ext cx="6626225" cy="377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r>
              <a:rPr lang="el-GR" altLang="el-GR" smtClean="0"/>
              <a:t>παράδειγμα: αρμοδιότητες τμημάτων βιβλιοθήκης</a:t>
            </a:r>
            <a:endParaRPr lang="en-US" altLang="el-GR" smtClean="0"/>
          </a:p>
        </p:txBody>
      </p:sp>
      <p:graphicFrame>
        <p:nvGraphicFramePr>
          <p:cNvPr id="4" name="3 - Πίνακας"/>
          <p:cNvGraphicFramePr>
            <a:graphicFrameLocks noGrp="1"/>
          </p:cNvGraphicFramePr>
          <p:nvPr/>
        </p:nvGraphicFramePr>
        <p:xfrm>
          <a:off x="539750" y="1412875"/>
          <a:ext cx="7920038" cy="3886200"/>
        </p:xfrm>
        <a:graphic>
          <a:graphicData uri="http://schemas.openxmlformats.org/drawingml/2006/table">
            <a:tbl>
              <a:tblPr/>
              <a:tblGrid>
                <a:gridCol w="3295650"/>
                <a:gridCol w="4624388"/>
              </a:tblGrid>
              <a:tr h="0">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Τμήμα</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Αρμοδιότητες – Λειτουργίες</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Τμήμα Βιβλίων</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Συγκέντρωση αιτημάτων για παραγγελίες βιβλίων εκ μέρους των Καθηγητών</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Παραγγελίες βιβλίων</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Δανεισμός βιβλίων</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Διαδανεισμός</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Συνδρομές σε ηλεκτρονικές βιβλιοθήκες</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Τμήμα Επιστημονικών Περιοδικών</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Συνδρομές σε επιστημονικά περιοδικά.</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Δανεισμός επιστημονικών περιοδικών.</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Διαδανεισμός (άρθρων).</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Αναγνωστήριο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179388" marR="0" lvl="0" indent="-179388" algn="l" defTabSz="914400" rtl="0" eaLnBrk="1" fontAlgn="base" latinLnBrk="0" hangingPunct="1">
                        <a:lnSpc>
                          <a:spcPct val="100000"/>
                        </a:lnSpc>
                        <a:spcBef>
                          <a:spcPct val="0"/>
                        </a:spcBef>
                        <a:spcAft>
                          <a:spcPts val="300"/>
                        </a:spcAft>
                        <a:buClrTx/>
                        <a:buSzTx/>
                        <a:buFont typeface="Arial" charset="0"/>
                        <a:buChar char="•"/>
                        <a:tabLst>
                          <a:tab pos="179388" algn="l"/>
                        </a:tabLst>
                      </a:pPr>
                      <a:r>
                        <a:rPr kumimoji="0" lang="el-GR" sz="2000" b="0" i="0" u="none" strike="noStrike" cap="none" normalizeH="0" baseline="0" smtClean="0">
                          <a:ln>
                            <a:noFill/>
                          </a:ln>
                          <a:solidFill>
                            <a:srgbClr val="000000"/>
                          </a:solidFill>
                          <a:effectLst/>
                          <a:latin typeface="Calibri" pitchFamily="34" charset="0"/>
                          <a:cs typeface="Times New Roman" pitchFamily="18" charset="0"/>
                        </a:rPr>
                        <a:t>Μέριμνα για την καλή λειτουργία του αναγνωστηρίου.</a:t>
                      </a:r>
                      <a:endParaRPr kumimoji="0" lang="en-US" sz="2000" b="0" i="0" u="none" strike="noStrike" cap="none" normalizeH="0" baseline="0" smtClean="0">
                        <a:ln>
                          <a:noFill/>
                        </a:ln>
                        <a:solidFill>
                          <a:srgbClr val="000000"/>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r>
              <a:rPr lang="el-GR" altLang="el-GR" smtClean="0"/>
              <a:t>παράδειγμα: οργανωτικά μέσα βιβλιοθήκης</a:t>
            </a:r>
            <a:endParaRPr lang="en-US" altLang="el-GR" smtClean="0"/>
          </a:p>
        </p:txBody>
      </p:sp>
      <p:graphicFrame>
        <p:nvGraphicFramePr>
          <p:cNvPr id="4" name="3 - Πίνακας"/>
          <p:cNvGraphicFramePr>
            <a:graphicFrameLocks noGrp="1"/>
          </p:cNvGraphicFramePr>
          <p:nvPr/>
        </p:nvGraphicFramePr>
        <p:xfrm>
          <a:off x="539750" y="1341438"/>
          <a:ext cx="7993063" cy="4267200"/>
        </p:xfrm>
        <a:graphic>
          <a:graphicData uri="http://schemas.openxmlformats.org/drawingml/2006/table">
            <a:tbl>
              <a:tblPr/>
              <a:tblGrid>
                <a:gridCol w="1879600"/>
                <a:gridCol w="6113463"/>
              </a:tblGrid>
              <a:tr h="0">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Οργανωτικό Μέσο</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Περιγραφή</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Καρτέλα Δανειζόμενου</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Καρτέλα με τα στοιχεία του δανειζόμενου, που είναι: αριθμός δανειζόμενου, ονοματεπώνυμο, διεύθυνση και νούμερο τηλεφώνου.</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Βιβλίο Δανεισμού</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Ένα τετράδιο με τις εξής στήλες: αριθμός δανειζόμενου, ονοματεπώνυμο δανειζόμενου, αριθμός εισαγωγής αντιτύπου, τίτλος, ημερομηνία δανεισμού, προθεσμία επιστροφής, ημερομηνία επιστροφής.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Φύλλο Δανεισμού</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Μία σελίδα που επισυνάπτεται στο βιβλίο και έχει τις εξής στήλες: αριθμός δανειζόμενου, ονοματεπώνυμο δανειζόμενου, ημερομηνία δανεισμού, προθεσμία επιστροφής, ημερομηνία επιστροφής. Όταν γεμίζει η σελίδα αντικαθίσταται από μία νέα κενή.</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r>
              <a:rPr lang="el-GR" altLang="el-GR" smtClean="0"/>
              <a:t>παράδειγμα: επιχειρησιακοί κανόνες βιβλιοθήκης</a:t>
            </a:r>
            <a:endParaRPr lang="en-US" altLang="el-GR" smtClean="0"/>
          </a:p>
        </p:txBody>
      </p:sp>
      <p:graphicFrame>
        <p:nvGraphicFramePr>
          <p:cNvPr id="4" name="3 - Πίνακας"/>
          <p:cNvGraphicFramePr>
            <a:graphicFrameLocks noGrp="1"/>
          </p:cNvGraphicFramePr>
          <p:nvPr/>
        </p:nvGraphicFramePr>
        <p:xfrm>
          <a:off x="468313" y="1125538"/>
          <a:ext cx="8207375" cy="4924425"/>
        </p:xfrm>
        <a:graphic>
          <a:graphicData uri="http://schemas.openxmlformats.org/drawingml/2006/table">
            <a:tbl>
              <a:tblPr/>
              <a:tblGrid>
                <a:gridCol w="2032000"/>
                <a:gridCol w="6175375"/>
              </a:tblGrid>
              <a:tr h="331788">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dirty="0" smtClean="0">
                          <a:ln>
                            <a:noFill/>
                          </a:ln>
                          <a:solidFill>
                            <a:schemeClr val="tx1"/>
                          </a:solidFill>
                          <a:effectLst/>
                          <a:latin typeface="Calibri" pitchFamily="34" charset="0"/>
                          <a:cs typeface="Times New Roman" pitchFamily="18" charset="0"/>
                        </a:rPr>
                        <a:t>Επιχειρησιακοί Κανόνες</a:t>
                      </a:r>
                      <a:endParaRPr kumimoji="0" lang="en-US" sz="2000" b="1" i="0" u="none" strike="noStrike" cap="none" normalizeH="0" baseline="0" dirty="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Περιγραφή</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ΕΚ1</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Δικαιούχοι για δανεισμό είναι οι φοιτητές του Πανεπιστημίου και οι καθηγητές.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ΕΚ3</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Το πρόστιμο για καθυστέρηση ενός συγκεκριμένου βιβλίου είναι 0,30 ευρώ ανά ημέρα καθυστέρησης. Το παραπάνω ποσό μπορεί να μεταβάλλεται.</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62025">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ΕΚ4</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dirty="0" smtClean="0">
                          <a:ln>
                            <a:noFill/>
                          </a:ln>
                          <a:solidFill>
                            <a:schemeClr val="tx1"/>
                          </a:solidFill>
                          <a:effectLst/>
                          <a:latin typeface="Calibri" pitchFamily="34" charset="0"/>
                          <a:cs typeface="Times New Roman" pitchFamily="18" charset="0"/>
                        </a:rPr>
                        <a:t>Ένας δανειζόμενος σε κάθε δανεισμό μπορεί να δανειστεί ένα ή περισσότερα βιβλία αρκεί να μην ξεπερνά συνολικά τον μέγιστο αριθμό βιβλίων που μπορεί να δανειστεί.</a:t>
                      </a:r>
                      <a:endParaRPr kumimoji="0" lang="en-US" sz="2000" b="0" i="0" u="none" strike="noStrike" cap="none" normalizeH="0" baseline="0" dirty="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5113">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ΕΚ5</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Ένα βιβλίο μπορεί να έχει ένα ή περισσότερα αντίτυπα.</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1788">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ΕΚ7</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Όταν ένα αντίτυπο επιστρέφεται καθυστερημένα από κάποιο καθηγητή, τότε δεν επιβάλλεται πρόστιμο.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1325">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ΕΚ8</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Τα πρόστιμα από καθυστερημένες επιστροφές εισπράττονται από τη δανειστική βιβλιοθήκη η οποία εκδίδει και ανάλογες αποδείξεις.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49696" marR="4969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p:cNvSpPr>
            <a:spLocks noGrp="1"/>
          </p:cNvSpPr>
          <p:nvPr>
            <p:ph type="title"/>
          </p:nvPr>
        </p:nvSpPr>
        <p:spPr/>
        <p:txBody>
          <a:bodyPr/>
          <a:lstStyle/>
          <a:p>
            <a:r>
              <a:rPr lang="el-GR" altLang="el-GR" smtClean="0"/>
              <a:t>παράδειγμα: λεξικό δεδομένων</a:t>
            </a:r>
            <a:endParaRPr lang="en-US" altLang="el-GR" smtClean="0"/>
          </a:p>
        </p:txBody>
      </p:sp>
      <p:graphicFrame>
        <p:nvGraphicFramePr>
          <p:cNvPr id="4" name="3 - Πίνακας"/>
          <p:cNvGraphicFramePr>
            <a:graphicFrameLocks noGrp="1"/>
          </p:cNvGraphicFramePr>
          <p:nvPr/>
        </p:nvGraphicFramePr>
        <p:xfrm>
          <a:off x="468313" y="1196975"/>
          <a:ext cx="7991475" cy="5181600"/>
        </p:xfrm>
        <a:graphic>
          <a:graphicData uri="http://schemas.openxmlformats.org/drawingml/2006/table">
            <a:tbl>
              <a:tblPr/>
              <a:tblGrid>
                <a:gridCol w="1754187"/>
                <a:gridCol w="6237288"/>
              </a:tblGrid>
              <a:tr h="0">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Έννοια</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9213" marR="0" lvl="0" indent="0" algn="l" defTabSz="914400" rtl="0" eaLnBrk="1" fontAlgn="base" latinLnBrk="0" hangingPunct="1">
                        <a:lnSpc>
                          <a:spcPct val="100000"/>
                        </a:lnSpc>
                        <a:spcBef>
                          <a:spcPts val="400"/>
                        </a:spcBef>
                        <a:spcAft>
                          <a:spcPts val="400"/>
                        </a:spcAft>
                        <a:buClrTx/>
                        <a:buSzTx/>
                        <a:buFontTx/>
                        <a:buNone/>
                        <a:tabLst/>
                      </a:pPr>
                      <a:r>
                        <a:rPr kumimoji="0" lang="el-GR" sz="2000" b="1" i="0" u="none" strike="noStrike" cap="none" normalizeH="0" baseline="0" smtClean="0">
                          <a:ln>
                            <a:noFill/>
                          </a:ln>
                          <a:solidFill>
                            <a:schemeClr val="tx1"/>
                          </a:solidFill>
                          <a:effectLst/>
                          <a:latin typeface="Calibri" pitchFamily="34" charset="0"/>
                          <a:cs typeface="Times New Roman" pitchFamily="18" charset="0"/>
                        </a:rPr>
                        <a:t>Επεξήγηση</a:t>
                      </a:r>
                      <a:endParaRPr kumimoji="0" lang="en-US" sz="2000" b="1"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Βιβλίο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Κάθε βιβλίο περιγράφεται από τα εξής: Τίτλος, ISBN, συγγραφέας ή συγγραφείς, έκδοση, εκδοτικός οίκος, έτος έκδοσης.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Αντίτυπο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Η Βιβλιοθήκη για κάθε βιβλίο μπορεί να έχει ένα η περισσότερα αντίτυπα. Ως αντίτυπο ονομάζουμε το φυσικό μέσο.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Δανειζόμενος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Κάποιο πρόσωπο που δικαιούται να δανειστεί υλικό από τη Βιβλιοθήκη.</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Αριθμός Εισαγωγής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Αύξων αριθμός που αποδίδεται σε ένα αντίτυπο όταν αυτό έρχεται στη Βιβλιοθήκη. Ο αριθμός εισαγωγής προσδιορίζει μοναδικά κάθε αντίτυπο.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Κάρτα Μέλους</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Η κάρτα που δίνεται σε κάθε δανειζόμενο και περιλαμβάνει: Ονοματεπώνυμο, κατηγορία δανειζόμενου και αριθμό δανειζόμενου. Ο αριθμός δανειζόμενου προσδιορίζει μοναδικά κάθε δανειζόμενο.</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ts val="300"/>
                        </a:spcAft>
                        <a:buClrTx/>
                        <a:buSzTx/>
                        <a:buFontTx/>
                        <a:buNone/>
                        <a:tabLst/>
                      </a:pP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ts val="300"/>
                        </a:spcAft>
                        <a:buClrTx/>
                        <a:buSzTx/>
                        <a:buFontTx/>
                        <a:buNone/>
                        <a:tabLst/>
                      </a:pPr>
                      <a:r>
                        <a:rPr kumimoji="0" lang="el-GR" sz="2000" b="0" i="0" u="none" strike="noStrike" cap="none" normalizeH="0" baseline="0" smtClean="0">
                          <a:ln>
                            <a:noFill/>
                          </a:ln>
                          <a:solidFill>
                            <a:schemeClr val="tx1"/>
                          </a:solidFill>
                          <a:effectLst/>
                          <a:latin typeface="Calibri" pitchFamily="34" charset="0"/>
                          <a:cs typeface="Times New Roman" pitchFamily="18" charset="0"/>
                        </a:rPr>
                        <a:t>…</a:t>
                      </a:r>
                      <a:endParaRPr kumimoji="0" lang="en-US" sz="2000" b="0" i="0" u="none" strike="noStrike" cap="none" normalizeH="0" baseline="0" smtClean="0">
                        <a:ln>
                          <a:noFill/>
                        </a:ln>
                        <a:solidFill>
                          <a:schemeClr val="tx1"/>
                        </a:solidFill>
                        <a:effectLst/>
                        <a:latin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p:cNvSpPr>
            <a:spLocks noGrp="1"/>
          </p:cNvSpPr>
          <p:nvPr>
            <p:ph type="title"/>
          </p:nvPr>
        </p:nvSpPr>
        <p:spPr/>
        <p:txBody>
          <a:bodyPr/>
          <a:lstStyle/>
          <a:p>
            <a:r>
              <a:rPr lang="el-GR" altLang="el-GR" smtClean="0"/>
              <a:t>υιοθέτηση πλαισίου επικοινωνίας</a:t>
            </a:r>
            <a:endParaRPr lang="en-US" altLang="el-GR" smtClean="0"/>
          </a:p>
        </p:txBody>
      </p:sp>
      <p:sp>
        <p:nvSpPr>
          <p:cNvPr id="43011" name="2 - Θέση περιεχομένου"/>
          <p:cNvSpPr>
            <a:spLocks noGrp="1"/>
          </p:cNvSpPr>
          <p:nvPr>
            <p:ph idx="1"/>
          </p:nvPr>
        </p:nvSpPr>
        <p:spPr/>
        <p:txBody>
          <a:bodyPr/>
          <a:lstStyle/>
          <a:p>
            <a:r>
              <a:rPr lang="el-GR" altLang="el-GR" smtClean="0"/>
              <a:t>Επικοινωνία: Μηχανικοί Λογισμικού --- Ενδιαφερόμενοι για τις απαιτήσεις (stakeholders)</a:t>
            </a:r>
          </a:p>
          <a:p>
            <a:r>
              <a:rPr lang="el-GR" altLang="el-GR" smtClean="0"/>
              <a:t>Καταγραφή ενδιαφερομένων</a:t>
            </a:r>
          </a:p>
          <a:p>
            <a:r>
              <a:rPr lang="el-GR" altLang="el-GR" smtClean="0"/>
              <a:t>Προγραμματισμός συναντήσεων</a:t>
            </a:r>
          </a:p>
          <a:p>
            <a:r>
              <a:rPr lang="el-GR" altLang="el-GR" smtClean="0"/>
              <a:t>Agenda για κάθε συνάντηση</a:t>
            </a:r>
          </a:p>
          <a:p>
            <a:r>
              <a:rPr lang="el-GR" altLang="el-GR" smtClean="0"/>
              <a:t>Μέριμνα για διαμόρφωση κοινής ορολογίας</a:t>
            </a:r>
          </a:p>
          <a:p>
            <a:endParaRPr lang="en-US" alt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Τίτλος"/>
          <p:cNvSpPr>
            <a:spLocks noGrp="1"/>
          </p:cNvSpPr>
          <p:nvPr>
            <p:ph type="title"/>
          </p:nvPr>
        </p:nvSpPr>
        <p:spPr/>
        <p:txBody>
          <a:bodyPr/>
          <a:lstStyle/>
          <a:p>
            <a:r>
              <a:rPr lang="el-GR" altLang="el-GR" smtClean="0"/>
              <a:t>ενότητες</a:t>
            </a:r>
            <a:endParaRPr lang="en-US" altLang="el-GR" smtClean="0"/>
          </a:p>
        </p:txBody>
      </p:sp>
      <p:sp>
        <p:nvSpPr>
          <p:cNvPr id="44035" name="2 - Θέση περιεχομένου"/>
          <p:cNvSpPr>
            <a:spLocks noGrp="1"/>
          </p:cNvSpPr>
          <p:nvPr>
            <p:ph idx="1"/>
          </p:nvPr>
        </p:nvSpPr>
        <p:spPr/>
        <p:txBody>
          <a:bodyPr/>
          <a:lstStyle/>
          <a:p>
            <a:r>
              <a:rPr lang="el-GR" altLang="el-GR" smtClean="0"/>
              <a:t>Επιχειρησιακές απαιτήσεις. Οτιδήποτε αφορά οικονομικά, μερίδια αγοράς, επιχειρησιακούς στόχους που ο πελάτης προσδοκά να κερδίσει από την αξιοποίηση του λογισμικού.</a:t>
            </a:r>
          </a:p>
          <a:p>
            <a:r>
              <a:rPr lang="el-GR" altLang="el-GR" smtClean="0"/>
              <a:t>Σενάρια Χρήσης. Μια ακολουθία βημάτων που ξεκινά από τον χρήστη και αποσκοπεί στην ικανοποίηση κάποιας ανάγκης του με χρήση του λογισμικού.</a:t>
            </a:r>
          </a:p>
          <a:p>
            <a:r>
              <a:rPr lang="el-GR" altLang="el-GR" smtClean="0"/>
              <a:t>Επιχειρησιακοί κανόνες. Κανόνες που διέπουν τη λειτουργία της οργανωτικής δομής του πελάτη και σχετίζονται με τις λειτουργίες του λογισμικού.</a:t>
            </a:r>
          </a:p>
          <a:p>
            <a:r>
              <a:rPr lang="el-GR" altLang="el-GR" smtClean="0"/>
              <a:t>Λειτουργικές Απαιτήσεις. Περιγραφές των συμπεριφορών του συστήματος σε συγκεκριμένες εξωτερικές συνθήκες</a:t>
            </a:r>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pPr eaLnBrk="1" hangingPunct="1"/>
            <a:r>
              <a:rPr lang="el-GR" altLang="el-GR" smtClean="0"/>
              <a:t>τι είναι οι απαιτήσεις</a:t>
            </a:r>
            <a:endParaRPr lang="en-US" altLang="el-GR" smtClean="0"/>
          </a:p>
        </p:txBody>
      </p:sp>
      <p:sp>
        <p:nvSpPr>
          <p:cNvPr id="16387" name="2 - Θέση περιεχομένου"/>
          <p:cNvSpPr>
            <a:spLocks noGrp="1"/>
          </p:cNvSpPr>
          <p:nvPr>
            <p:ph idx="1"/>
          </p:nvPr>
        </p:nvSpPr>
        <p:spPr/>
        <p:txBody>
          <a:bodyPr/>
          <a:lstStyle/>
          <a:p>
            <a:pPr eaLnBrk="1" hangingPunct="1"/>
            <a:r>
              <a:rPr lang="el-GR" altLang="el-GR" smtClean="0"/>
              <a:t>Πριν βρούμε τη λύση πρέπει να καταλάβουμε το πρόβλημα. </a:t>
            </a:r>
          </a:p>
          <a:p>
            <a:pPr eaLnBrk="1" hangingPunct="1"/>
            <a:r>
              <a:rPr lang="el-GR" altLang="el-GR" smtClean="0"/>
              <a:t>Οι απαιτήσεις είναι μια περιγραφή του τι μπορεί το σύστημα να κάνει έτσι ώστε να ικανοποιεί το σκοπό για τον οποίο αναπτύσσεται.</a:t>
            </a:r>
          </a:p>
          <a:p>
            <a:pPr eaLnBrk="1" hangingPunct="1"/>
            <a:r>
              <a:rPr lang="el-GR" altLang="el-GR" smtClean="0"/>
              <a:t>Με τις απαιτήσεις διατυπώνουμε το πρόβλημα και όχι τη λύση του.</a:t>
            </a:r>
          </a:p>
          <a:p>
            <a:pPr eaLnBrk="1" hangingPunct="1"/>
            <a:endParaRPr lang="en-US" altLang="el-G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Τίτλος"/>
          <p:cNvSpPr>
            <a:spLocks noGrp="1"/>
          </p:cNvSpPr>
          <p:nvPr>
            <p:ph type="title"/>
          </p:nvPr>
        </p:nvSpPr>
        <p:spPr/>
        <p:txBody>
          <a:bodyPr/>
          <a:lstStyle/>
          <a:p>
            <a:r>
              <a:rPr lang="el-GR" altLang="el-GR" smtClean="0"/>
              <a:t>ενότητες (συνέχεια)</a:t>
            </a:r>
            <a:endParaRPr lang="en-US" altLang="el-GR" smtClean="0"/>
          </a:p>
        </p:txBody>
      </p:sp>
      <p:sp>
        <p:nvSpPr>
          <p:cNvPr id="45059" name="2 - Θέση περιεχομένου"/>
          <p:cNvSpPr>
            <a:spLocks noGrp="1"/>
          </p:cNvSpPr>
          <p:nvPr>
            <p:ph idx="1"/>
          </p:nvPr>
        </p:nvSpPr>
        <p:spPr/>
        <p:txBody>
          <a:bodyPr/>
          <a:lstStyle/>
          <a:p>
            <a:r>
              <a:rPr lang="el-GR" altLang="el-GR" smtClean="0"/>
              <a:t>Ποιοτικά χαρακτηριστικά. Ποιοτικοί χαρακτηρισμοί του τρόπου λειτουργίας του συστήματος</a:t>
            </a:r>
          </a:p>
          <a:p>
            <a:r>
              <a:rPr lang="el-GR" altLang="el-GR" smtClean="0"/>
              <a:t>Απαιτήσεις διεπαφών. Απαιτήσεις που αφορούν την επικοινωνία του λογισμικού με το περιβάλλον του.</a:t>
            </a:r>
          </a:p>
          <a:p>
            <a:r>
              <a:rPr lang="el-GR" altLang="el-GR" smtClean="0"/>
              <a:t>Περιορισμοί. Απαιτήσεις χωρητικότητας, ταχύτητας, επιδόσεων, καθώς και περιορισμοί των επιλογών σχεδίασης και υλοποίησης.</a:t>
            </a:r>
          </a:p>
          <a:p>
            <a:r>
              <a:rPr lang="el-GR" altLang="el-GR" smtClean="0"/>
              <a:t>Ορισμοί δεδομένων. Ορισμοί που αφορούν τη μορφοποίηση δεδομένων, το πεδίο τιμών τους, τον τύπο τους τις αρχικές τιμές τους, τη σημασία τους.</a:t>
            </a:r>
          </a:p>
          <a:p>
            <a:r>
              <a:rPr lang="el-GR" altLang="el-GR" smtClean="0"/>
              <a:t>Ιδέες υλοποίησης. Ιδέες που παρουσιάζονται στις συναντήσεις και αφορούν διάφορες επιμέρους λύσεις υλοποίησης διαφόρων ζητημάτων.</a:t>
            </a:r>
          </a:p>
          <a:p>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λειτουργικές και μη λειτουργικές απαιτήσεις</a:t>
            </a:r>
            <a:endParaRPr lang="en-US" altLang="el-GR" smtClean="0"/>
          </a:p>
        </p:txBody>
      </p:sp>
      <p:sp>
        <p:nvSpPr>
          <p:cNvPr id="17411" name="2 - Θέση περιεχομένου"/>
          <p:cNvSpPr>
            <a:spLocks noGrp="1"/>
          </p:cNvSpPr>
          <p:nvPr>
            <p:ph idx="1"/>
          </p:nvPr>
        </p:nvSpPr>
        <p:spPr>
          <a:xfrm>
            <a:off x="457200" y="2781300"/>
            <a:ext cx="8229600" cy="3527425"/>
          </a:xfrm>
        </p:spPr>
        <p:txBody>
          <a:bodyPr/>
          <a:lstStyle/>
          <a:p>
            <a:r>
              <a:rPr lang="el-GR" altLang="el-GR" smtClean="0"/>
              <a:t>Το σύνολο των { fi } περιγράφει τη λειτουργικότητα του συστήματος . (xi: διάνυσμα εισόδου, yi: διάνυσμα εξόδου).</a:t>
            </a:r>
          </a:p>
          <a:p>
            <a:r>
              <a:rPr lang="el-GR" altLang="el-GR" smtClean="0"/>
              <a:t>Μία λειτουργική απαίτηση (functional requirement) περιγράφει μια αλληλεπίδραση μεταξύ του συστήματος και του περιβάλλοντός του. </a:t>
            </a:r>
          </a:p>
          <a:p>
            <a:endParaRPr lang="en-US" altLang="el-GR" smtClean="0"/>
          </a:p>
        </p:txBody>
      </p:sp>
      <p:pic>
        <p:nvPicPr>
          <p:cNvPr id="17412" name="5 - Εικόνα" descr="03_001_ΣχηματοποιημένηΛειτουργικότητα.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1341438"/>
            <a:ext cx="568325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ορολογία απαιτήσεων</a:t>
            </a:r>
            <a:endParaRPr lang="en-US" altLang="el-GR" smtClean="0"/>
          </a:p>
        </p:txBody>
      </p:sp>
      <p:graphicFrame>
        <p:nvGraphicFramePr>
          <p:cNvPr id="18435" name="Object 2"/>
          <p:cNvGraphicFramePr>
            <a:graphicFrameLocks noChangeAspect="1"/>
          </p:cNvGraphicFramePr>
          <p:nvPr>
            <p:ph idx="1"/>
          </p:nvPr>
        </p:nvGraphicFramePr>
        <p:xfrm>
          <a:off x="755650" y="1628775"/>
          <a:ext cx="7886700" cy="2808288"/>
        </p:xfrm>
        <a:graphic>
          <a:graphicData uri="http://schemas.openxmlformats.org/presentationml/2006/ole">
            <mc:AlternateContent xmlns:mc="http://schemas.openxmlformats.org/markup-compatibility/2006">
              <mc:Choice xmlns:v="urn:schemas-microsoft-com:vml" Requires="v">
                <p:oleObj spid="_x0000_s18436" name="Document" r:id="rId3" imgW="5354871" imgH="1906083" progId="Word.Document.8">
                  <p:embed/>
                </p:oleObj>
              </mc:Choice>
              <mc:Fallback>
                <p:oleObj name="Document" r:id="rId3" imgW="5354871" imgH="1906083" progId="Word.Documen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1628775"/>
                        <a:ext cx="7886700" cy="2808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χαρακτηριστικά καλών απαιτήσεων</a:t>
            </a:r>
            <a:endParaRPr lang="en-US" altLang="el-GR" smtClean="0"/>
          </a:p>
        </p:txBody>
      </p:sp>
      <p:sp>
        <p:nvSpPr>
          <p:cNvPr id="19459" name="2 - Θέση περιεχομένου"/>
          <p:cNvSpPr>
            <a:spLocks noGrp="1"/>
          </p:cNvSpPr>
          <p:nvPr>
            <p:ph idx="1"/>
          </p:nvPr>
        </p:nvSpPr>
        <p:spPr/>
        <p:txBody>
          <a:bodyPr/>
          <a:lstStyle/>
          <a:p>
            <a:r>
              <a:rPr lang="el-GR" altLang="el-GR" smtClean="0"/>
              <a:t>Ορθότητα</a:t>
            </a:r>
          </a:p>
          <a:p>
            <a:r>
              <a:rPr lang="el-GR" altLang="el-GR" smtClean="0"/>
              <a:t>Πληρότητα</a:t>
            </a:r>
          </a:p>
          <a:p>
            <a:r>
              <a:rPr lang="el-GR" altLang="el-GR" smtClean="0"/>
              <a:t>Συνέπεια</a:t>
            </a:r>
          </a:p>
          <a:p>
            <a:r>
              <a:rPr lang="el-GR" altLang="el-GR" smtClean="0"/>
              <a:t>Εφικτότητα υλοποίησης</a:t>
            </a:r>
          </a:p>
          <a:p>
            <a:r>
              <a:rPr lang="el-GR" altLang="el-GR" smtClean="0"/>
              <a:t>Αναγκαιότητα</a:t>
            </a:r>
          </a:p>
          <a:p>
            <a:r>
              <a:rPr lang="el-GR" altLang="el-GR" smtClean="0"/>
              <a:t>Επαληθευσιμότητα</a:t>
            </a:r>
          </a:p>
          <a:p>
            <a:r>
              <a:rPr lang="el-GR" altLang="el-GR" smtClean="0"/>
              <a:t>Ιχνηλασιμότητα</a:t>
            </a:r>
          </a:p>
          <a:p>
            <a:r>
              <a:rPr lang="el-GR" altLang="el-GR" smtClean="0"/>
              <a:t>Σαφήνεια – ακρίβεια</a:t>
            </a:r>
          </a:p>
          <a:p>
            <a:r>
              <a:rPr lang="el-GR" altLang="el-GR" smtClean="0"/>
              <a:t>Προτεραιοποίηση</a:t>
            </a:r>
          </a:p>
          <a:p>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ποιους ενδιαφέρουν οι απαιτήσεις</a:t>
            </a:r>
            <a:endParaRPr lang="en-US" altLang="el-GR" smtClean="0"/>
          </a:p>
        </p:txBody>
      </p:sp>
      <p:sp>
        <p:nvSpPr>
          <p:cNvPr id="20483" name="2 - Θέση περιεχομένου"/>
          <p:cNvSpPr>
            <a:spLocks noGrp="1"/>
          </p:cNvSpPr>
          <p:nvPr>
            <p:ph idx="1"/>
          </p:nvPr>
        </p:nvSpPr>
        <p:spPr/>
        <p:txBody>
          <a:bodyPr/>
          <a:lstStyle/>
          <a:p>
            <a:pPr>
              <a:buFont typeface="Arial" panose="020B0604020202020204" pitchFamily="34" charset="0"/>
              <a:buNone/>
            </a:pPr>
            <a:r>
              <a:rPr lang="el-GR" altLang="el-GR" smtClean="0"/>
              <a:t>Οι ενδιαφερόμενοι (</a:t>
            </a:r>
            <a:r>
              <a:rPr lang="en-US" altLang="el-GR" smtClean="0"/>
              <a:t>stakeholders)</a:t>
            </a:r>
            <a:r>
              <a:rPr lang="el-GR" altLang="el-GR" smtClean="0"/>
              <a:t> είναι:</a:t>
            </a:r>
          </a:p>
          <a:p>
            <a:r>
              <a:rPr lang="el-GR" altLang="el-GR" smtClean="0"/>
              <a:t>Οι πελάτες που χρηματοδοτούν το έργο της ανάπτυξης του λογισμικού και αναμένουν το λογισμικό για να επιτύχουν τους επιχειρησιακούς στόχους του οργανισμού τους.</a:t>
            </a:r>
          </a:p>
          <a:p>
            <a:r>
              <a:rPr lang="el-GR" altLang="el-GR" smtClean="0"/>
              <a:t>Οι άμεσοι χρήστες του λογισμικού.</a:t>
            </a:r>
          </a:p>
          <a:p>
            <a:r>
              <a:rPr lang="el-GR" altLang="el-GR" smtClean="0"/>
              <a:t>Οι έμμεσοι χρήστες του λογισμικού (αυτοί που λαμβάνουν υπηρεσίες από το λογισμικό μέσω τρίτων).</a:t>
            </a:r>
          </a:p>
          <a:p>
            <a:r>
              <a:rPr lang="el-GR" altLang="el-GR" smtClean="0"/>
              <a:t>Οι μηχανικοί λογισμικού που συντάσσουν τις απαιτήσεις.</a:t>
            </a:r>
          </a:p>
          <a:p>
            <a:r>
              <a:rPr lang="el-GR" altLang="el-GR" smtClean="0"/>
              <a:t>Οι μηχανικοί λογισμικού που θα σχεδιάσουν, υλοποιήσουν, συντηρήσουν το λογισμικό.</a:t>
            </a:r>
          </a:p>
          <a:p>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επίπεδα απαιτήσεων</a:t>
            </a:r>
            <a:endParaRPr lang="en-US" altLang="el-GR" smtClean="0"/>
          </a:p>
        </p:txBody>
      </p:sp>
      <p:sp>
        <p:nvSpPr>
          <p:cNvPr id="21507" name="2 - Θέση περιεχομένου"/>
          <p:cNvSpPr>
            <a:spLocks noGrp="1"/>
          </p:cNvSpPr>
          <p:nvPr>
            <p:ph idx="1"/>
          </p:nvPr>
        </p:nvSpPr>
        <p:spPr/>
        <p:txBody>
          <a:bodyPr/>
          <a:lstStyle/>
          <a:p>
            <a:r>
              <a:rPr lang="el-GR" altLang="el-GR" smtClean="0"/>
              <a:t>Επιχειρησιακές Απαιτήσεις (Business Requirements).</a:t>
            </a:r>
          </a:p>
          <a:p>
            <a:r>
              <a:rPr lang="el-GR" altLang="el-GR" smtClean="0"/>
              <a:t>Απαιτήσεις Χρηστών (User Requirements).</a:t>
            </a:r>
          </a:p>
          <a:p>
            <a:r>
              <a:rPr lang="el-GR" altLang="el-GR" smtClean="0"/>
              <a:t>Απαιτήσεις Συστήματος – Λογισμικού.</a:t>
            </a:r>
          </a:p>
          <a:p>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δραστηριότητες απαιτήσεων</a:t>
            </a:r>
            <a:endParaRPr lang="en-US" altLang="el-GR" smtClean="0"/>
          </a:p>
        </p:txBody>
      </p:sp>
      <p:pic>
        <p:nvPicPr>
          <p:cNvPr id="22531" name="Picture 7" descr="03_005_ΔραστηριότητεςΠαραγωγήςΑπαιτήσεων"/>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403350" y="1557338"/>
            <a:ext cx="6003925" cy="3959225"/>
          </a:xfrm>
          <a:noFill/>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1580</Words>
  <Application>Microsoft Office PowerPoint</Application>
  <PresentationFormat>Προβολή στην οθόνη (4:3)</PresentationFormat>
  <Paragraphs>172</Paragraphs>
  <Slides>30</Slides>
  <Notes>1</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30</vt:i4>
      </vt:variant>
    </vt:vector>
  </HeadingPairs>
  <TitlesOfParts>
    <vt:vector size="35" baseType="lpstr">
      <vt:lpstr>Arial</vt:lpstr>
      <vt:lpstr>Calibri</vt:lpstr>
      <vt:lpstr>Times New Roman</vt:lpstr>
      <vt:lpstr>Θέμα του Office</vt:lpstr>
      <vt:lpstr>Microsoft Word Document</vt:lpstr>
      <vt:lpstr>Απαιτήσεις Λογισμικού</vt:lpstr>
      <vt:lpstr>περιεχόμενα παρουσίασης </vt:lpstr>
      <vt:lpstr>τι είναι οι απαιτήσεις</vt:lpstr>
      <vt:lpstr>λειτουργικές και μη λειτουργικές απαιτήσεις</vt:lpstr>
      <vt:lpstr>ορολογία απαιτήσεων</vt:lpstr>
      <vt:lpstr>χαρακτηριστικά καλών απαιτήσεων</vt:lpstr>
      <vt:lpstr>ποιους ενδιαφέρουν οι απαιτήσεις</vt:lpstr>
      <vt:lpstr>επίπεδα απαιτήσεων</vt:lpstr>
      <vt:lpstr>δραστηριότητες απαιτήσεων</vt:lpstr>
      <vt:lpstr>μελέτη σκοπιμότητας</vt:lpstr>
      <vt:lpstr>εξαγωγή απαιτήσεων</vt:lpstr>
      <vt:lpstr>ανάλυση απαιτήσεων</vt:lpstr>
      <vt:lpstr>προδιαγραφή απαιτήσεων</vt:lpstr>
      <vt:lpstr>επικύρωση απαιτήσεων</vt:lpstr>
      <vt:lpstr>σχέση δραστηριοτήτων απαιτήσεων</vt:lpstr>
      <vt:lpstr>δυσκολίες στην εξαγωγή απαιτήσεων</vt:lpstr>
      <vt:lpstr>στάδια προετοιμασίας εξαγωγής απαιτήσεων</vt:lpstr>
      <vt:lpstr>δραστηριότητες εξαγωγής απαιτήσεων</vt:lpstr>
      <vt:lpstr>επιχειρησιακή μοντελοποίηση</vt:lpstr>
      <vt:lpstr>επιχειρησιακή μοντελοποίηση</vt:lpstr>
      <vt:lpstr>επιχειρησιακή μοντελοποίηση</vt:lpstr>
      <vt:lpstr>παράδειγμα: οργανωτική δομή βιβλιοθήκης</vt:lpstr>
      <vt:lpstr>παράδειγμα: περιβάλλον βιβλιοθήκης</vt:lpstr>
      <vt:lpstr>παράδειγμα: αρμοδιότητες τμημάτων βιβλιοθήκης</vt:lpstr>
      <vt:lpstr>παράδειγμα: οργανωτικά μέσα βιβλιοθήκης</vt:lpstr>
      <vt:lpstr>παράδειγμα: επιχειρησιακοί κανόνες βιβλιοθήκης</vt:lpstr>
      <vt:lpstr>παράδειγμα: λεξικό δεδομένων</vt:lpstr>
      <vt:lpstr>υιοθέτηση πλαισίου επικοινωνίας</vt:lpstr>
      <vt:lpstr>ενότητες</vt:lpstr>
      <vt:lpstr>ενότητες (συνέχεια)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13</cp:revision>
  <dcterms:created xsi:type="dcterms:W3CDTF">2012-08-02T15:55:49Z</dcterms:created>
  <dcterms:modified xsi:type="dcterms:W3CDTF">2021-10-17T14:07:31Z</dcterms:modified>
</cp:coreProperties>
</file>