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0534668-E097-4E79-8999-C3DFDDD4DD05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083D966-B153-4BFE-8D73-FC8FB6ED7437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0760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C322F21-2F40-4B1E-8B94-B049B18791C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89DC0A-532C-4734-89CA-52561C7FF1D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5586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899679F-AFDA-4349-9146-A23867EC14B0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DB68703-C29A-443E-89B1-C11EC4F8250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217482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24C3F24-6C82-47C0-98B2-53BAED7547BF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CEA2CCE-B886-4EE8-B3F4-12A486B4EF2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8653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9C3BCEE-3108-49A5-80E9-3A5DAEDAB8E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DC6A695-660A-4C37-93E2-C19C5002261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520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B0D8DF1-891D-497C-ABD6-10DF5C34ADA8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EF5D78F-AA1A-497D-9D6C-D19698C675A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86997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AD92E27-71B7-4FA5-9C9E-A2EA01E1135A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08DF91E-160E-4F5A-BCCB-8A2D310C3F7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33839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528B248-004B-47EF-9844-E58FA7CBB86F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B7D7EC9-38B3-4379-AC87-CA18C0EA39A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436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C4D1E13-D8CF-4115-B5AE-0E58CC1EBE91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F8DBF48-C4A3-49F7-B9B1-EBECB2A9377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621083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CAA3038-BD68-41C9-8A9D-2FB326BA3B53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7EC8AFA-A1E8-4333-BE9A-46ECC40ABD26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17671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C46BF85-12C2-4D9A-8DF4-C4DA264E3397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755BA4A-C3C2-4447-B689-6333C707958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281634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Διαγράμματα </a:t>
            </a:r>
            <a:r>
              <a:rPr lang="en-US" altLang="el-GR" smtClean="0"/>
              <a:t>UML </a:t>
            </a:r>
            <a:r>
              <a:rPr lang="el-GR" altLang="el-GR" smtClean="0"/>
              <a:t>στην Ανάλυση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Μέρος </a:t>
            </a:r>
            <a:r>
              <a:rPr lang="en-US" dirty="0" smtClean="0"/>
              <a:t> </a:t>
            </a:r>
            <a:r>
              <a:rPr lang="el-GR" smtClean="0"/>
              <a:t>Γ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Διαγράμματα Κλάσεων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Διαγράμματα Αντικειμένων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πολλαπλότητες συσχετίσεων</a:t>
            </a:r>
            <a:endParaRPr lang="en-US" altLang="el-GR" smtClean="0"/>
          </a:p>
        </p:txBody>
      </p:sp>
      <p:graphicFrame>
        <p:nvGraphicFramePr>
          <p:cNvPr id="5" name="Group 3"/>
          <p:cNvGraphicFramePr>
            <a:graphicFrameLocks/>
          </p:cNvGraphicFramePr>
          <p:nvPr/>
        </p:nvGraphicFramePr>
        <p:xfrm>
          <a:off x="755650" y="1412875"/>
          <a:ext cx="7921625" cy="4103688"/>
        </p:xfrm>
        <a:graphic>
          <a:graphicData uri="http://schemas.openxmlformats.org/drawingml/2006/table">
            <a:tbl>
              <a:tblPr/>
              <a:tblGrid>
                <a:gridCol w="3960812"/>
                <a:gridCol w="3960812"/>
              </a:tblGrid>
              <a:tr h="820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1449" marR="91449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Ακριβώς ένα</a:t>
                      </a:r>
                    </a:p>
                  </a:txBody>
                  <a:tcPr marL="91449" marR="91449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1449" marR="91449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Ακριβώς δέκα</a:t>
                      </a:r>
                    </a:p>
                  </a:txBody>
                  <a:tcPr marL="91449" marR="91449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18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 </a:t>
                      </a:r>
                    </a:p>
                  </a:txBody>
                  <a:tcPr marL="91449" marR="91449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Κανένα, ένα ή περισσότερα</a:t>
                      </a:r>
                    </a:p>
                  </a:txBody>
                  <a:tcPr marL="91449" marR="91449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1..*</a:t>
                      </a:r>
                    </a:p>
                  </a:txBody>
                  <a:tcPr marL="91449" marR="91449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Ένα ή περισσότερα</a:t>
                      </a:r>
                    </a:p>
                  </a:txBody>
                  <a:tcPr marL="91449" marR="91449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1..10</a:t>
                      </a:r>
                    </a:p>
                  </a:txBody>
                  <a:tcPr marL="91449" marR="91449"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Ένα έως δέκα</a:t>
                      </a:r>
                    </a:p>
                  </a:txBody>
                  <a:tcPr marL="91449" marR="91449"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συσσωμάτωση</a:t>
            </a:r>
            <a:endParaRPr lang="en-US" altLang="el-GR" smtClean="0"/>
          </a:p>
        </p:txBody>
      </p:sp>
      <p:sp>
        <p:nvSpPr>
          <p:cNvPr id="2355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068638"/>
            <a:ext cx="8229600" cy="3240087"/>
          </a:xfrm>
        </p:spPr>
        <p:txBody>
          <a:bodyPr/>
          <a:lstStyle/>
          <a:p>
            <a:r>
              <a:rPr lang="el-GR" altLang="el-GR" smtClean="0"/>
              <a:t>Η συσσωμάτωση (aggregation) είναι μία ειδική μορφή συσχέτισης.</a:t>
            </a:r>
          </a:p>
          <a:p>
            <a:r>
              <a:rPr lang="el-GR" altLang="el-GR" smtClean="0"/>
              <a:t>Είναι μία συσχέτιση όλου – τμήματος.</a:t>
            </a:r>
          </a:p>
          <a:p>
            <a:r>
              <a:rPr lang="el-GR" altLang="el-GR" smtClean="0"/>
              <a:t>Η κλάση Α αναπαριστά το «όλο» και η κλάση Β το «τμήμα»</a:t>
            </a:r>
          </a:p>
          <a:p>
            <a:r>
              <a:rPr lang="el-GR" altLang="el-GR" smtClean="0"/>
              <a:t>Δεν επιτρέπονται «κύκλοι» συσσωματώσεων</a:t>
            </a:r>
          </a:p>
          <a:p>
            <a:r>
              <a:rPr lang="el-GR" altLang="el-GR" smtClean="0"/>
              <a:t>Η διάκριση από τη συσχέτιση έχει περισσότερο εννοιολογικό χαρακτήρα: το «όλο» δεν μπορεί να «λειτουργήσει» χωρίς το «τμήμα».</a:t>
            </a:r>
          </a:p>
          <a:p>
            <a:endParaRPr lang="en-US" altLang="el-GR" smtClean="0"/>
          </a:p>
        </p:txBody>
      </p:sp>
      <p:pic>
        <p:nvPicPr>
          <p:cNvPr id="23556" name="Picture 4" descr="ΔΔΡΣυσωμάτωσ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628775"/>
            <a:ext cx="43656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συσσωμάτωσης</a:t>
            </a:r>
            <a:endParaRPr lang="en-US" altLang="el-GR" smtClean="0"/>
          </a:p>
        </p:txBody>
      </p:sp>
      <p:sp>
        <p:nvSpPr>
          <p:cNvPr id="2457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149725"/>
            <a:ext cx="8229600" cy="2159000"/>
          </a:xfrm>
        </p:spPr>
        <p:txBody>
          <a:bodyPr/>
          <a:lstStyle/>
          <a:p>
            <a:r>
              <a:rPr lang="el-GR" altLang="el-GR" smtClean="0"/>
              <a:t>Το αυτοκίνητο έχει ως τμήμα του ένα κινητήρα.</a:t>
            </a:r>
          </a:p>
          <a:p>
            <a:r>
              <a:rPr lang="el-GR" altLang="el-GR" smtClean="0"/>
              <a:t>Ο κινητήρας μπορεί να είναι τμήμα πολλών αυτοκινήτων.</a:t>
            </a:r>
          </a:p>
          <a:p>
            <a:r>
              <a:rPr lang="el-GR" altLang="el-GR" smtClean="0"/>
              <a:t>Σημασιολογική ερμηνεία: «Το αυτοκίνητο δεν μπορεί να λειτουργήσει χωρίς τον κινητήρα».</a:t>
            </a:r>
          </a:p>
          <a:p>
            <a:endParaRPr lang="en-US" altLang="el-GR" smtClean="0"/>
          </a:p>
        </p:txBody>
      </p:sp>
      <p:pic>
        <p:nvPicPr>
          <p:cNvPr id="24580" name="8 - Εικόνα" descr="04_041_ΔΤΣυσσωμάτωση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268413"/>
            <a:ext cx="4362450" cy="244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σύνθεση</a:t>
            </a:r>
            <a:endParaRPr lang="en-US" altLang="el-GR" smtClean="0"/>
          </a:p>
        </p:txBody>
      </p:sp>
      <p:sp>
        <p:nvSpPr>
          <p:cNvPr id="2560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213100"/>
            <a:ext cx="8229600" cy="3095625"/>
          </a:xfrm>
        </p:spPr>
        <p:txBody>
          <a:bodyPr/>
          <a:lstStyle/>
          <a:p>
            <a:r>
              <a:rPr lang="el-GR" altLang="el-GR" smtClean="0"/>
              <a:t>Η σύνθεση (composition) είναι μία ισχυρή μορφή συσσωμάτωσης</a:t>
            </a:r>
          </a:p>
          <a:p>
            <a:r>
              <a:rPr lang="el-GR" altLang="el-GR" smtClean="0"/>
              <a:t>Το όλο ελέγχει πλήρως τα τμήματά του και ιδιαίτερα τον κύκλο ζωής τους. Π.χ. η διαγραφή ενός αντικειμένου «όλου» διαγράφει και τα τμήματά του.</a:t>
            </a:r>
          </a:p>
          <a:p>
            <a:r>
              <a:rPr lang="el-GR" altLang="el-GR" smtClean="0"/>
              <a:t>Η πρόσβαση σε κάποιο «τμήμα» γίνεται αποκλειστικά μέσω του «όλου»</a:t>
            </a:r>
            <a:endParaRPr lang="en-US" altLang="el-GR" smtClean="0"/>
          </a:p>
        </p:txBody>
      </p:sp>
      <p:pic>
        <p:nvPicPr>
          <p:cNvPr id="25604" name="Picture 4" descr="ΔΔΡΣύνθεσ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38" y="1673225"/>
            <a:ext cx="5581650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σύνθεσης</a:t>
            </a:r>
            <a:endParaRPr lang="en-US" altLang="el-GR" smtClean="0"/>
          </a:p>
        </p:txBody>
      </p:sp>
      <p:sp>
        <p:nvSpPr>
          <p:cNvPr id="2662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2738"/>
            <a:ext cx="8229600" cy="3455987"/>
          </a:xfrm>
        </p:spPr>
        <p:txBody>
          <a:bodyPr/>
          <a:lstStyle/>
          <a:p>
            <a:r>
              <a:rPr lang="el-GR" altLang="el-GR" smtClean="0"/>
              <a:t>Το αυτοκίνητο έχει ως τμήμα τον κινητήρα του.</a:t>
            </a:r>
          </a:p>
          <a:p>
            <a:r>
              <a:rPr lang="el-GR" altLang="el-GR" smtClean="0"/>
              <a:t>Ο κινητήρας δεν μπορεί να ανήκει ταυτόχρονα σε άλλο αυτοκίνητο.</a:t>
            </a:r>
          </a:p>
          <a:p>
            <a:r>
              <a:rPr lang="el-GR" altLang="el-GR" smtClean="0"/>
              <a:t>Ο έξω κόσμος δεν έχει πρόσβαση στον κινητήρα παρά μόνο μέσω του αυτοκινήτου.</a:t>
            </a:r>
          </a:p>
          <a:p>
            <a:endParaRPr lang="en-US" altLang="el-GR" smtClean="0"/>
          </a:p>
        </p:txBody>
      </p:sp>
      <p:pic>
        <p:nvPicPr>
          <p:cNvPr id="26628" name="Picture 5" descr="car-composi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412875"/>
            <a:ext cx="630078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αυτοσυσχέτιση</a:t>
            </a:r>
            <a:endParaRPr lang="en-US" altLang="el-GR" smtClean="0"/>
          </a:p>
        </p:txBody>
      </p:sp>
      <p:sp>
        <p:nvSpPr>
          <p:cNvPr id="2765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860800"/>
            <a:ext cx="8229600" cy="2447925"/>
          </a:xfrm>
        </p:spPr>
        <p:txBody>
          <a:bodyPr/>
          <a:lstStyle/>
          <a:p>
            <a:r>
              <a:rPr lang="el-GR" altLang="el-GR" smtClean="0"/>
              <a:t>Υπάρχει και η δυνατότητα αυτοσυσχέτισης.</a:t>
            </a:r>
          </a:p>
          <a:p>
            <a:r>
              <a:rPr lang="el-GR" altLang="el-GR" smtClean="0"/>
              <a:t>Η αυτοσυσχέτιση του σχήματος παράγει ιεραρχία αντικειμένων</a:t>
            </a:r>
          </a:p>
          <a:p>
            <a:endParaRPr lang="en-US" altLang="el-GR" smtClean="0"/>
          </a:p>
        </p:txBody>
      </p:sp>
      <p:pic>
        <p:nvPicPr>
          <p:cNvPr id="27652" name="7 - Εικόνα" descr="04_044_ΔΤΑυτοσυσχέτιση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196975"/>
            <a:ext cx="3821113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κλάση συσχέτισης</a:t>
            </a:r>
            <a:endParaRPr lang="en-US" altLang="el-GR" smtClean="0"/>
          </a:p>
        </p:txBody>
      </p:sp>
      <p:sp>
        <p:nvSpPr>
          <p:cNvPr id="2867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716338"/>
            <a:ext cx="8229600" cy="2592387"/>
          </a:xfrm>
        </p:spPr>
        <p:txBody>
          <a:bodyPr/>
          <a:lstStyle/>
          <a:p>
            <a:r>
              <a:rPr lang="el-GR" altLang="el-GR" smtClean="0"/>
              <a:t>Μία κλάση συσχέτισης (association class) αποδίδει ιδιότητες και λειτουργίες σε μία συσχέτιση</a:t>
            </a:r>
          </a:p>
          <a:p>
            <a:r>
              <a:rPr lang="el-GR" altLang="el-GR" smtClean="0"/>
              <a:t>Η κλάση C είναι η κλάση συσχέτισης των Α και B</a:t>
            </a:r>
          </a:p>
          <a:p>
            <a:r>
              <a:rPr lang="el-GR" altLang="el-GR" smtClean="0"/>
              <a:t>Χρησιμοποιείται συνήθως σε συσχετίσεις «πολλά-προς-πολλά»</a:t>
            </a:r>
          </a:p>
          <a:p>
            <a:endParaRPr lang="en-US" altLang="el-GR" smtClean="0"/>
          </a:p>
        </p:txBody>
      </p:sp>
      <p:pic>
        <p:nvPicPr>
          <p:cNvPr id="28676" name="Picture 4" descr="ΚλάσηΣυσχέτιση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341438"/>
            <a:ext cx="3824288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κλάσης συσχέτισης</a:t>
            </a:r>
            <a:endParaRPr lang="en-US" altLang="el-GR" smtClean="0"/>
          </a:p>
        </p:txBody>
      </p:sp>
      <p:sp>
        <p:nvSpPr>
          <p:cNvPr id="29699" name="2 - Θέση περιεχομένου"/>
          <p:cNvSpPr>
            <a:spLocks noGrp="1"/>
          </p:cNvSpPr>
          <p:nvPr>
            <p:ph idx="1"/>
          </p:nvPr>
        </p:nvSpPr>
        <p:spPr>
          <a:xfrm>
            <a:off x="468313" y="3068638"/>
            <a:ext cx="8229600" cy="2808287"/>
          </a:xfrm>
        </p:spPr>
        <p:txBody>
          <a:bodyPr/>
          <a:lstStyle/>
          <a:p>
            <a:r>
              <a:rPr lang="el-GR" altLang="el-GR" smtClean="0"/>
              <a:t>Ένας υπάλληλος εργάζεται σε πολλές εταιρείες και κάθε εταιρεία έχει πολλούς υπαλλήλους</a:t>
            </a:r>
          </a:p>
          <a:p>
            <a:r>
              <a:rPr lang="el-GR" altLang="el-GR" b="1" smtClean="0"/>
              <a:t>Ερώτημα</a:t>
            </a:r>
            <a:r>
              <a:rPr lang="el-GR" altLang="el-GR" smtClean="0"/>
              <a:t>: Πώς θα απεικονιστεί ο μισθός που λαμβάνει ένας υπάλληλος από μία εταιρεία?</a:t>
            </a:r>
          </a:p>
          <a:p>
            <a:endParaRPr lang="en-US" altLang="el-GR" smtClean="0"/>
          </a:p>
        </p:txBody>
      </p:sp>
      <p:pic>
        <p:nvPicPr>
          <p:cNvPr id="29700" name="7 - Εικόνα" descr="04_045_ΔΤΤάξηΣυσχέτισης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557338"/>
            <a:ext cx="5256212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κλάσης συσχέτισης</a:t>
            </a:r>
            <a:endParaRPr lang="en-US" altLang="el-GR" smtClean="0"/>
          </a:p>
        </p:txBody>
      </p:sp>
      <p:sp>
        <p:nvSpPr>
          <p:cNvPr id="3072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005263"/>
            <a:ext cx="8229600" cy="2303462"/>
          </a:xfrm>
        </p:spPr>
        <p:txBody>
          <a:bodyPr/>
          <a:lstStyle/>
          <a:p>
            <a:r>
              <a:rPr lang="el-GR" altLang="el-GR" smtClean="0"/>
              <a:t>Υπάρχουν δύο λύσεις. Η πρώτη είναι με την κλάση συσχέτισης. Η δεύτερη είναι με «ενδιάμεση» κλάση.</a:t>
            </a:r>
          </a:p>
          <a:p>
            <a:r>
              <a:rPr lang="el-GR" altLang="el-GR" smtClean="0"/>
              <a:t>Ο περιορισμός της κλάσης συσχέτισης είναι ότι ο υπάλληλος δεν μπορεί να έχει δύο εργασίες στην ίδια εταιρεία.</a:t>
            </a:r>
          </a:p>
          <a:p>
            <a:r>
              <a:rPr lang="el-GR" altLang="el-GR" smtClean="0"/>
              <a:t>Στο συγκεκριμένο παράδειγμα η κλάση συσχέτισης είναι η σωστή λύση</a:t>
            </a:r>
          </a:p>
        </p:txBody>
      </p:sp>
      <p:pic>
        <p:nvPicPr>
          <p:cNvPr id="30724" name="8 - Εικόνα" descr="04_046_ΔΤΤάξηΣυσχέτισης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125538"/>
            <a:ext cx="4178300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10 - Εικόνα" descr="04_047_ΔΤΤάξηΣυσχέτισης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924175"/>
            <a:ext cx="56388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ιδιαιτερότητες κλάσης συσχέτισης</a:t>
            </a:r>
            <a:endParaRPr lang="en-US" altLang="el-GR" smtClean="0"/>
          </a:p>
        </p:txBody>
      </p:sp>
      <p:sp>
        <p:nvSpPr>
          <p:cNvPr id="3174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Οι δύο λύσεις μοιάζουν, αλλά δεν είναι ίδιες. </a:t>
            </a:r>
          </a:p>
          <a:p>
            <a:r>
              <a:rPr lang="el-GR" altLang="el-GR" smtClean="0"/>
              <a:t>Η χρήση της κλάσης συσχέτισης υπονοεί επιπλέον ότι δεν μπορεί να υπάρξουν δύο αντικείμενα της κλάσης συσχέτισης για τον ίδιο συνδυασμό αντικειμένων των κλάσεων που συσχετίζονται.</a:t>
            </a:r>
          </a:p>
          <a:p>
            <a:r>
              <a:rPr lang="el-GR" altLang="el-GR" smtClean="0"/>
              <a:t>Στο συγκεκριμένο παράδειγμα η κλάση συσχέτισης Εργασία μάς λέει ότι ένας εργαζόμενος μπορεί να εργάζεται σε διαφορετικές εταιρείες, αλλά δεν μπορεί ταυτόχρονα να έχει δύο εργασίες στην ίδια εταιρεία. </a:t>
            </a:r>
          </a:p>
          <a:p>
            <a:r>
              <a:rPr lang="el-GR" altLang="el-GR" smtClean="0"/>
              <a:t>Αντίθετα, στη λύση όπου η κλάση Εργασία απλώς παρεμβάλλεται μεταξύ του εργαζομένου και τις εταιρείας, επιτρέπεται ένας εργαζόμενος να έχει πολλές εργασίες στην ίδια εταιρεία και να εισπράττει βέβαια πολλούς μισθούς από την ίδια εταιρεία. </a:t>
            </a:r>
          </a:p>
          <a:p>
            <a:r>
              <a:rPr lang="el-GR" altLang="el-GR" smtClean="0"/>
              <a:t>Έτσι στις συσχετίσεις πολλά-προς-πολλά, ανάλογα με τη σημασιολογία που προκύπτει από το πρόβλημα, επιλέγεται η κλάση συσχέτισης ή η παρεμβαλλόμενη κλάση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περιεχόμενα παρουσίασης</a:t>
            </a:r>
            <a:endParaRPr lang="en-US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Διαγράμματα κλάσεων</a:t>
            </a:r>
          </a:p>
          <a:p>
            <a:pPr eaLnBrk="1" hangingPunct="1"/>
            <a:r>
              <a:rPr lang="el-GR" altLang="el-GR" smtClean="0"/>
              <a:t>Διαγράμματα αντικειμένων</a:t>
            </a:r>
            <a:endParaRPr lang="en-US" altLang="el-GR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γενίκευση</a:t>
            </a:r>
            <a:endParaRPr lang="en-US" altLang="el-GR" smtClean="0"/>
          </a:p>
        </p:txBody>
      </p:sp>
      <p:sp>
        <p:nvSpPr>
          <p:cNvPr id="3277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860800"/>
            <a:ext cx="8229600" cy="2447925"/>
          </a:xfrm>
        </p:spPr>
        <p:txBody>
          <a:bodyPr/>
          <a:lstStyle/>
          <a:p>
            <a:r>
              <a:rPr lang="el-GR" altLang="el-GR" smtClean="0"/>
              <a:t>Η γενίκευση παραπέμπει στην κληρονομικότητα.</a:t>
            </a:r>
          </a:p>
          <a:p>
            <a:r>
              <a:rPr lang="el-GR" altLang="el-GR" smtClean="0"/>
              <a:t>Η κλάση Β είναι υποκλάση της κλάσης Α.</a:t>
            </a:r>
          </a:p>
          <a:p>
            <a:r>
              <a:rPr lang="el-GR" altLang="el-GR" smtClean="0"/>
              <a:t>Η υποκλάση κληρονομεί ιδιότητες, συσχετίσεις και λειτουργίες της υπερκλάσης.</a:t>
            </a:r>
          </a:p>
          <a:p>
            <a:r>
              <a:rPr lang="el-GR" altLang="el-GR" smtClean="0"/>
              <a:t>Μία υποκλάση μπορεί να επαναορίσει (override) λειτουργίες της υπερκλάσης της.</a:t>
            </a:r>
            <a:endParaRPr lang="en-US" altLang="el-GR" smtClean="0"/>
          </a:p>
        </p:txBody>
      </p:sp>
      <p:pic>
        <p:nvPicPr>
          <p:cNvPr id="32772" name="Picture 4" descr="Γενίκευσ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052513"/>
            <a:ext cx="1446213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παράδειγμα γενίκευσης</a:t>
            </a:r>
            <a:endParaRPr lang="en-US" altLang="el-GR" smtClean="0"/>
          </a:p>
        </p:txBody>
      </p:sp>
      <p:pic>
        <p:nvPicPr>
          <p:cNvPr id="33795" name="6 - Εικόνα" descr="04_048_ΔΤΓενίκευσηΑπλή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628775"/>
            <a:ext cx="435292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διαγράμματα αντικειμένων</a:t>
            </a:r>
            <a:endParaRPr lang="en-US" altLang="el-GR" smtClean="0"/>
          </a:p>
        </p:txBody>
      </p:sp>
      <p:sp>
        <p:nvSpPr>
          <p:cNvPr id="3481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437063"/>
            <a:ext cx="8229600" cy="1871662"/>
          </a:xfrm>
        </p:spPr>
        <p:txBody>
          <a:bodyPr/>
          <a:lstStyle/>
          <a:p>
            <a:r>
              <a:rPr lang="el-GR" altLang="el-GR" smtClean="0"/>
              <a:t>Τα αντικείμενα είναι στιγμιότυπα των κλάσεων </a:t>
            </a:r>
          </a:p>
          <a:p>
            <a:r>
              <a:rPr lang="el-GR" altLang="el-GR" smtClean="0"/>
              <a:t>Οι σύνδεσμοι είναι στιγμιότυπα των συσχετίσεων</a:t>
            </a:r>
          </a:p>
        </p:txBody>
      </p:sp>
      <p:pic>
        <p:nvPicPr>
          <p:cNvPr id="34820" name="8 - Εικόνα" descr="04_049_ΔΟΑντικείμενα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981075"/>
            <a:ext cx="4205287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9 - Εικόνα" descr="04_050_ΔΟΣύνδεσμοι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3068638"/>
            <a:ext cx="5040312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αντικείμενα</a:t>
            </a:r>
            <a:endParaRPr lang="en-US" altLang="el-GR" smtClean="0"/>
          </a:p>
        </p:txBody>
      </p:sp>
      <p:sp>
        <p:nvSpPr>
          <p:cNvPr id="3584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Ο συμβολισμός των αντικειμένων είναι όμοιος με το συμβολισμό των κλάσεων με τη διαφορά ότι το τμήμα του ονόματος είναι υπογραμμισμένο</a:t>
            </a:r>
          </a:p>
          <a:p>
            <a:r>
              <a:rPr lang="el-GR" altLang="el-GR" smtClean="0"/>
              <a:t>Τυπική σύνταξη αντικειμένου</a:t>
            </a:r>
          </a:p>
          <a:p>
            <a:pPr lvl="1"/>
            <a:r>
              <a:rPr lang="el-GR" altLang="el-GR" smtClean="0"/>
              <a:t>όνομα_αντικειμένου : όνομα_κλάσης</a:t>
            </a:r>
          </a:p>
          <a:p>
            <a:pPr lvl="1"/>
            <a:r>
              <a:rPr lang="el-GR" altLang="el-GR" smtClean="0"/>
              <a:t>Για ανώνυμα αντικείμενα : όνομα_κλάσης</a:t>
            </a:r>
          </a:p>
          <a:p>
            <a:r>
              <a:rPr lang="el-GR" altLang="el-GR" smtClean="0"/>
              <a:t>Οι ιδιότητες των κλάσεων έχουν πλέον και τιμές</a:t>
            </a:r>
          </a:p>
          <a:p>
            <a:r>
              <a:rPr lang="el-GR" altLang="el-GR" smtClean="0"/>
              <a:t>Σε ένα διάγραμμα αντικειμένων απεικονίζουμε ένα δίκτυο αντικειμένων για κάποια χρονική στιγμή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χρήση διαγραμμάτων αντικειμένων</a:t>
            </a:r>
            <a:endParaRPr lang="en-US" altLang="el-GR" smtClean="0"/>
          </a:p>
        </p:txBody>
      </p:sp>
      <p:sp>
        <p:nvSpPr>
          <p:cNvPr id="3686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Επαλήθευση διαγραμμάτων κλάσεων</a:t>
            </a:r>
          </a:p>
          <a:p>
            <a:r>
              <a:rPr lang="el-GR" altLang="el-GR" smtClean="0"/>
              <a:t>Εμφάνιση σχέσεων για τις οποίες τα διαγράμματα κλάσεων δεν επαρκούν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χρήση διαγραμμάτων αντικειμένων</a:t>
            </a:r>
            <a:endParaRPr lang="en-US" altLang="el-GR" smtClean="0"/>
          </a:p>
        </p:txBody>
      </p:sp>
      <p:sp>
        <p:nvSpPr>
          <p:cNvPr id="37891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13325"/>
            <a:ext cx="8229600" cy="1295400"/>
          </a:xfrm>
        </p:spPr>
        <p:txBody>
          <a:bodyPr/>
          <a:lstStyle/>
          <a:p>
            <a:r>
              <a:rPr lang="el-GR" altLang="el-GR" smtClean="0"/>
              <a:t>Το διάγραμμα κλάσεων μας δίνει μία γενική δομή μίας ιεραρχίας</a:t>
            </a:r>
          </a:p>
          <a:p>
            <a:r>
              <a:rPr lang="el-GR" altLang="el-GR" smtClean="0"/>
              <a:t>Το διάγραμμα αντικειμένων μας δίνει την ίδια την ιεραρχία</a:t>
            </a:r>
          </a:p>
          <a:p>
            <a:endParaRPr lang="en-US" altLang="el-GR" smtClean="0"/>
          </a:p>
        </p:txBody>
      </p:sp>
      <p:pic>
        <p:nvPicPr>
          <p:cNvPr id="37892" name="Picture 4" descr="ΔιάγραμμαΑντικειμένωνκαιΚλάσεω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213" y="1314450"/>
            <a:ext cx="5175250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διαγράμματα κλάσεων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Χρησιμοποιούνται στην ανάλυση των απαιτήσεων και στη σχεδίαση του λογισμικού</a:t>
            </a:r>
          </a:p>
          <a:p>
            <a:r>
              <a:rPr lang="el-GR" altLang="el-GR" smtClean="0"/>
              <a:t>Είναι στατικά διαγράμματα που δείχνουν κλάσεις, ιδιότητες, λειτουργίες και σχέσεις μεταξύ κλάσεων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κλάσεις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>
          <a:xfrm>
            <a:off x="4140200" y="1052513"/>
            <a:ext cx="4546600" cy="525621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Ο συμβολισμός των κλάσεων έχει τρία τμήματα:</a:t>
            </a:r>
          </a:p>
          <a:p>
            <a:r>
              <a:rPr lang="el-GR" altLang="el-GR" smtClean="0"/>
              <a:t>Το όνομα της κλάσης</a:t>
            </a:r>
          </a:p>
          <a:p>
            <a:r>
              <a:rPr lang="el-GR" altLang="el-GR" smtClean="0"/>
              <a:t>Τις ιδιότητες (attributes) της κλάσης</a:t>
            </a:r>
          </a:p>
          <a:p>
            <a:r>
              <a:rPr lang="el-GR" altLang="el-GR" smtClean="0"/>
              <a:t>Τις λειτουργίες (operations) της κλάσης</a:t>
            </a:r>
          </a:p>
          <a:p>
            <a:endParaRPr lang="en-US" altLang="el-GR" smtClean="0"/>
          </a:p>
        </p:txBody>
      </p:sp>
      <p:pic>
        <p:nvPicPr>
          <p:cNvPr id="16388" name="7 - Εικόνα" descr="04_035_ΔΤΤάξη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196975"/>
            <a:ext cx="200025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ιδιότητες</a:t>
            </a:r>
            <a:endParaRPr lang="en-US" alt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>
          <a:xfrm>
            <a:off x="3924300" y="1052513"/>
            <a:ext cx="4762500" cy="5256212"/>
          </a:xfrm>
        </p:spPr>
        <p:txBody>
          <a:bodyPr/>
          <a:lstStyle/>
          <a:p>
            <a:r>
              <a:rPr lang="el-GR" altLang="el-GR" smtClean="0"/>
              <a:t>Οι ιδιότητες (attributes) παραπέμπουν στα πεδία της Java και σχετίζονται με δεδομένα της κλάσης</a:t>
            </a:r>
          </a:p>
          <a:p>
            <a:r>
              <a:rPr lang="el-GR" altLang="el-GR" smtClean="0"/>
              <a:t>Τυπική σύνταξη ιδιοτήτων Όνομα : Τύπος = αρχική_τιμή</a:t>
            </a:r>
          </a:p>
          <a:p>
            <a:r>
              <a:rPr lang="el-GR" altLang="el-GR" smtClean="0"/>
              <a:t>Ο τύπος μπορεί να είναι ένας τύπος της UML, κάποιος τύπος της γλώσσας προγραμματισμού ή κάποια κλάση</a:t>
            </a:r>
          </a:p>
          <a:p>
            <a:r>
              <a:rPr lang="el-GR" altLang="el-GR" smtClean="0"/>
              <a:t>Παραγόμενες (derived) ιδιότητες είναι αυτές που η τιμή τους προκύπτει από άλλες ιδιότητες της κλάσης. Οι παραγόμενες ιδιότητες έχουν το σύμβολο / πριν από το όνομα.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mtClean="0"/>
          </a:p>
        </p:txBody>
      </p:sp>
      <p:pic>
        <p:nvPicPr>
          <p:cNvPr id="17412" name="7 - Εικόνα" descr="04_036_ΔΤΦοιτητής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196975"/>
            <a:ext cx="3092450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λειτουργίες</a:t>
            </a:r>
            <a:endParaRPr lang="en-US" altLang="el-GR" smtClean="0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>
          <a:xfrm>
            <a:off x="3851275" y="1052513"/>
            <a:ext cx="4835525" cy="5256212"/>
          </a:xfrm>
        </p:spPr>
        <p:txBody>
          <a:bodyPr/>
          <a:lstStyle/>
          <a:p>
            <a:r>
              <a:rPr lang="el-GR" altLang="el-GR" smtClean="0"/>
              <a:t>Οι λειτουργίες (operations) παραπέμπουν στις μεθόδους της Java</a:t>
            </a:r>
          </a:p>
          <a:p>
            <a:r>
              <a:rPr lang="el-GR" altLang="el-GR" smtClean="0"/>
              <a:t>Τυπική σύνταξη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Όνομα(Παράμετρος1 : Τύπος1, Παράμετρος2 : Τύπος2, …) : Τύπος_Επιστροφής</a:t>
            </a:r>
            <a:endParaRPr lang="en-US" altLang="el-GR" smtClean="0"/>
          </a:p>
        </p:txBody>
      </p:sp>
      <p:pic>
        <p:nvPicPr>
          <p:cNvPr id="18436" name="7 - Εικόνα" descr="04_037_ΔΤShap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052513"/>
            <a:ext cx="1928813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λειτουργίες</a:t>
            </a:r>
            <a:endParaRPr lang="en-US" altLang="el-GR" smtClean="0"/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Αν και οι λειτουργίες μίας κλάσης παραπέμπουν στις μεθόδους της, οι δύο έννοιες δεν είναι ταυτόσημες. </a:t>
            </a:r>
          </a:p>
          <a:p>
            <a:r>
              <a:rPr lang="el-GR" altLang="el-GR" smtClean="0"/>
              <a:t>Με τη UML ορίζουμε μία λειτουργία ως μία υπηρεσία που παρέχουν τα αντικείμενα της κλάσης. </a:t>
            </a:r>
          </a:p>
          <a:p>
            <a:r>
              <a:rPr lang="el-GR" altLang="el-GR" smtClean="0"/>
              <a:t>Η μέθοδος είναι μία υλοποίηση της λειτουργίας δηλαδή της υπηρεσίας που παρέχεται από τα αντικείμενα. </a:t>
            </a:r>
          </a:p>
          <a:p>
            <a:r>
              <a:rPr lang="el-GR" altLang="el-GR" smtClean="0"/>
              <a:t>Επομένως, μία απλή διάκριση είναι ότι οι λειτουργίες παρέχουν τις διεπαφές για την παροχή των υπηρεσιών, ενώ οι μέθοδοι παρέχουν την υλοποίησή τους. </a:t>
            </a:r>
          </a:p>
          <a:p>
            <a:r>
              <a:rPr lang="el-GR" altLang="el-GR" smtClean="0"/>
              <a:t>Με τον πολυμορφισμό μπορούμε να έχουμε διαφορετικές μεθόδους που υλοποιούν την ίδια λειτουργία.</a:t>
            </a:r>
          </a:p>
          <a:p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συσχετίσεις</a:t>
            </a:r>
            <a:endParaRPr lang="en-US" altLang="el-GR" smtClean="0"/>
          </a:p>
        </p:txBody>
      </p:sp>
      <p:sp>
        <p:nvSpPr>
          <p:cNvPr id="20483" name="2 - Θέση περιεχομένου"/>
          <p:cNvSpPr>
            <a:spLocks noGrp="1"/>
          </p:cNvSpPr>
          <p:nvPr>
            <p:ph idx="1"/>
          </p:nvPr>
        </p:nvSpPr>
        <p:spPr>
          <a:xfrm>
            <a:off x="468313" y="3213100"/>
            <a:ext cx="8229600" cy="3167063"/>
          </a:xfrm>
        </p:spPr>
        <p:txBody>
          <a:bodyPr/>
          <a:lstStyle/>
          <a:p>
            <a:r>
              <a:rPr lang="el-GR" altLang="el-GR" smtClean="0"/>
              <a:t>Η συσχέτιση (association) αναπαριστά κάποια σύνδεση των αντικειμένων δύο κλάσεων</a:t>
            </a:r>
          </a:p>
          <a:p>
            <a:r>
              <a:rPr lang="el-GR" altLang="el-GR" smtClean="0"/>
              <a:t>Απεικονίζει τη σχέση μεταξύ των κλάσεων</a:t>
            </a:r>
          </a:p>
          <a:p>
            <a:r>
              <a:rPr lang="el-GR" altLang="el-GR" smtClean="0"/>
              <a:t>Οι συσχετίσεις μεταξύ κλάσεων «μοιάζουν» με τις σχέσεις των πινάκων μίας βάσης δεδομένων</a:t>
            </a:r>
          </a:p>
          <a:p>
            <a:endParaRPr lang="en-US" altLang="el-GR" smtClean="0"/>
          </a:p>
        </p:txBody>
      </p:sp>
      <p:pic>
        <p:nvPicPr>
          <p:cNvPr id="20484" name="7 - Εικόνα" descr="04_038_ΔΤΑπλήΣυσχέτιση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700213"/>
            <a:ext cx="7069137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πολλαπλότητα συσχετίσεων</a:t>
            </a:r>
            <a:endParaRPr lang="en-US" altLang="el-GR" smtClean="0"/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/>
          </p:nvPr>
        </p:nvSpPr>
        <p:spPr>
          <a:xfrm>
            <a:off x="4787900" y="1052513"/>
            <a:ext cx="3898900" cy="5256212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Η πολλαπλότητα αναφέρεται στα άκρα των συσχετίσεων.</a:t>
            </a:r>
          </a:p>
          <a:p>
            <a:r>
              <a:rPr lang="el-GR" altLang="el-GR" smtClean="0"/>
              <a:t>Ακριβώς ένα -&gt; 1</a:t>
            </a:r>
          </a:p>
          <a:p>
            <a:r>
              <a:rPr lang="el-GR" altLang="el-GR" smtClean="0"/>
              <a:t>Ένα ή περισσότερα -&gt; 1..*</a:t>
            </a:r>
          </a:p>
          <a:p>
            <a:r>
              <a:rPr lang="el-GR" altLang="el-GR" smtClean="0"/>
              <a:t>Κανένα ή περισσότερα -&gt; *</a:t>
            </a:r>
          </a:p>
          <a:p>
            <a:r>
              <a:rPr lang="el-GR" altLang="el-GR" smtClean="0"/>
              <a:t>Κανένα ή ένα -&gt; 0..1</a:t>
            </a:r>
          </a:p>
          <a:p>
            <a:endParaRPr lang="en-US" altLang="el-GR" smtClean="0"/>
          </a:p>
        </p:txBody>
      </p:sp>
      <p:pic>
        <p:nvPicPr>
          <p:cNvPr id="21508" name="Picture 4" descr="person-car-associati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341438"/>
            <a:ext cx="4127500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948</Words>
  <Application>Microsoft Office PowerPoint</Application>
  <PresentationFormat>Προβολή στην οθόνη (4:3)</PresentationFormat>
  <Paragraphs>111</Paragraphs>
  <Slides>25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8" baseType="lpstr">
      <vt:lpstr>Arial</vt:lpstr>
      <vt:lpstr>Calibri</vt:lpstr>
      <vt:lpstr>Θέμα του Office</vt:lpstr>
      <vt:lpstr>Διαγράμματα UML στην Ανάλυση</vt:lpstr>
      <vt:lpstr>περιεχόμενα παρουσίασης</vt:lpstr>
      <vt:lpstr>διαγράμματα κλάσεων</vt:lpstr>
      <vt:lpstr>κλάσεις</vt:lpstr>
      <vt:lpstr>ιδιότητες</vt:lpstr>
      <vt:lpstr>λειτουργίες</vt:lpstr>
      <vt:lpstr>λειτουργίες</vt:lpstr>
      <vt:lpstr>συσχετίσεις</vt:lpstr>
      <vt:lpstr>πολλαπλότητα συσχετίσεων</vt:lpstr>
      <vt:lpstr>πολλαπλότητες συσχετίσεων</vt:lpstr>
      <vt:lpstr>συσσωμάτωση</vt:lpstr>
      <vt:lpstr>παράδειγμα συσσωμάτωσης</vt:lpstr>
      <vt:lpstr>σύνθεση</vt:lpstr>
      <vt:lpstr>παράδειγμα σύνθεσης</vt:lpstr>
      <vt:lpstr>αυτοσυσχέτιση</vt:lpstr>
      <vt:lpstr>κλάση συσχέτισης</vt:lpstr>
      <vt:lpstr>παράδειγμα κλάσης συσχέτισης</vt:lpstr>
      <vt:lpstr>παράδειγμα κλάσης συσχέτισης</vt:lpstr>
      <vt:lpstr>ιδιαιτερότητες κλάσης συσχέτισης</vt:lpstr>
      <vt:lpstr>γενίκευση</vt:lpstr>
      <vt:lpstr>παράδειγμα γενίκευσης</vt:lpstr>
      <vt:lpstr>διαγράμματα αντικειμένων</vt:lpstr>
      <vt:lpstr>αντικείμενα</vt:lpstr>
      <vt:lpstr>χρήση διαγραμμάτων αντικειμένων</vt:lpstr>
      <vt:lpstr>χρήση διαγραμμάτων αντικειμένων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17</cp:revision>
  <dcterms:created xsi:type="dcterms:W3CDTF">2012-08-02T15:55:49Z</dcterms:created>
  <dcterms:modified xsi:type="dcterms:W3CDTF">2021-10-17T14:09:27Z</dcterms:modified>
</cp:coreProperties>
</file>