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9016"/>
    <a:srgbClr val="FC5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5E489DA-FE38-4067-90E7-973EAB91206B}" type="datetimeFigureOut">
              <a:rPr lang="el-GR"/>
              <a:pPr>
                <a:defRPr/>
              </a:pPr>
              <a:t>6/12/2021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noProof="0" smtClean="0"/>
              <a:t>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A7CEE90-2590-4724-903E-7EC716B46D7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99968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2308793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2426467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696727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6A1AA72-6DCD-4840-8F88-5A6FE71AC5AC}" type="datetimeFigureOut">
              <a:rPr lang="en-US"/>
              <a:pPr>
                <a:defRPr/>
              </a:pPr>
              <a:t>12/6/2021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29DCDCE-2A3D-4124-99EF-FF5A577FB3D6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633870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639B216-C464-4377-A29B-5D555F64958C}" type="datetimeFigureOut">
              <a:rPr lang="en-US"/>
              <a:pPr>
                <a:defRPr/>
              </a:pPr>
              <a:t>12/6/2021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5C11E8D-85BC-431B-856F-F2996069A1C2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276219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5D1F8C1-641A-430F-99EF-E3EAF85E1552}" type="datetimeFigureOut">
              <a:rPr lang="en-US"/>
              <a:pPr>
                <a:defRPr/>
              </a:pPr>
              <a:t>12/6/2021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C4F9326-E256-4C40-A764-AC83E857D0F4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472116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772708A-C284-4410-B7D2-3164F8542DF2}" type="datetimeFigureOut">
              <a:rPr lang="en-US"/>
              <a:pPr>
                <a:defRPr/>
              </a:pPr>
              <a:t>12/6/2021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B2AC85C-608C-4014-A9E6-30215389A1AB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045531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44AD217-8C7B-4A9F-9676-1A7103EF8C8B}" type="datetimeFigureOut">
              <a:rPr lang="en-US"/>
              <a:pPr>
                <a:defRPr/>
              </a:pPr>
              <a:t>12/6/2021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A1DC3DD-D2B7-4966-85D7-9C06F63E64C3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772302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FCDAD1B-70C0-432F-A8A9-21D0F2FC9067}" type="datetimeFigureOut">
              <a:rPr lang="en-US"/>
              <a:pPr>
                <a:defRPr/>
              </a:pPr>
              <a:t>12/6/2021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D5411C5-8650-4295-B271-50C32DAFDD9B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163802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9366799-C394-45DF-B4AD-083D8C154EF1}" type="datetimeFigureOut">
              <a:rPr lang="en-US"/>
              <a:pPr>
                <a:defRPr/>
              </a:pPr>
              <a:t>12/6/2021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5AC26FF-F189-4AC8-A6E8-E361E5203B5C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622362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B090B26-35CB-48B2-A732-9AB78638C5E9}" type="datetimeFigureOut">
              <a:rPr lang="en-US"/>
              <a:pPr>
                <a:defRPr/>
              </a:pPr>
              <a:t>12/6/2021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A5B5349-B580-48F9-BD64-D177456DEF06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705839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A27833C-D728-4BBF-809E-12047F44B718}" type="datetimeFigureOut">
              <a:rPr lang="en-US"/>
              <a:pPr>
                <a:defRPr/>
              </a:pPr>
              <a:t>12/6/2021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1260A3E-ADDB-443F-BB93-A9385F501F62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563914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656D072-541D-45F1-9099-6FF5CDB8E24B}" type="datetimeFigureOut">
              <a:rPr lang="en-US"/>
              <a:pPr>
                <a:defRPr/>
              </a:pPr>
              <a:t>12/6/2021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FAD2C77-E9CA-4E35-B4C5-A75A728A7C84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736837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A3D9B7B-6B9F-4923-8282-FEBC46FBC9AF}" type="datetimeFigureOut">
              <a:rPr lang="en-US"/>
              <a:pPr>
                <a:defRPr/>
              </a:pPr>
              <a:t>12/6/2021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7B59BCA-19BC-4877-B9C9-B79D11FC6126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232864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του τίτλου</a:t>
            </a:r>
            <a:endParaRPr lang="en-US" altLang="el-GR" smtClean="0"/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052513"/>
            <a:ext cx="8229600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  <a:endParaRPr lang="en-US" altLang="el-GR" smtClean="0"/>
          </a:p>
        </p:txBody>
      </p:sp>
      <p:cxnSp>
        <p:nvCxnSpPr>
          <p:cNvPr id="8" name="7 - Ευθεία γραμμή σύνδεσης"/>
          <p:cNvCxnSpPr/>
          <p:nvPr userDrawn="1"/>
        </p:nvCxnSpPr>
        <p:spPr>
          <a:xfrm>
            <a:off x="468313" y="908050"/>
            <a:ext cx="8207375" cy="0"/>
          </a:xfrm>
          <a:prstGeom prst="line">
            <a:avLst/>
          </a:prstGeom>
          <a:ln w="31750">
            <a:solidFill>
              <a:srgbClr val="DC90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Πρότυπα Σχεδίασης</a:t>
            </a:r>
            <a:endParaRPr lang="en-US" altLang="el-GR" smtClean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Μέρος Α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- Τίτλος"/>
          <p:cNvSpPr>
            <a:spLocks noGrp="1"/>
          </p:cNvSpPr>
          <p:nvPr>
            <p:ph type="title"/>
          </p:nvPr>
        </p:nvSpPr>
        <p:spPr>
          <a:xfrm>
            <a:off x="457200" y="346075"/>
            <a:ext cx="8229600" cy="561975"/>
          </a:xfrm>
        </p:spPr>
        <p:txBody>
          <a:bodyPr/>
          <a:lstStyle/>
          <a:p>
            <a:r>
              <a:rPr lang="el-GR" altLang="el-GR" smtClean="0"/>
              <a:t>νέος αισθητήρας</a:t>
            </a:r>
            <a:endParaRPr lang="en-US" altLang="el-GR" smtClean="0"/>
          </a:p>
        </p:txBody>
      </p:sp>
      <p:sp>
        <p:nvSpPr>
          <p:cNvPr id="26627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508500"/>
            <a:ext cx="8229600" cy="1800225"/>
          </a:xfrm>
        </p:spPr>
        <p:txBody>
          <a:bodyPr/>
          <a:lstStyle/>
          <a:p>
            <a:r>
              <a:rPr lang="el-GR" altLang="el-GR" smtClean="0"/>
              <a:t>πώς να εντάξουμε έναν αισθητήρα θερμοκρασίας που έχει άλλη μέθοδο από την ιεραρχία μας;</a:t>
            </a:r>
          </a:p>
          <a:p>
            <a:r>
              <a:rPr lang="el-GR" altLang="el-GR" smtClean="0"/>
              <a:t>Η ανοιχτή-κλειστή σχεδίαση μας υποδεικνύει ότι καλύτερα να προσθέτουμε κώδικα αντί να αλλάζουμε τον κώδικα που ήδη υπάρχει.</a:t>
            </a:r>
            <a:endParaRPr lang="en-US" altLang="el-GR" smtClean="0"/>
          </a:p>
          <a:p>
            <a:endParaRPr lang="en-US" altLang="el-GR" smtClean="0"/>
          </a:p>
        </p:txBody>
      </p:sp>
      <p:pic>
        <p:nvPicPr>
          <p:cNvPr id="26628" name="Εικόνα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196975"/>
            <a:ext cx="7642225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προσαρμογέας (</a:t>
            </a:r>
            <a:r>
              <a:rPr lang="en-US" altLang="el-GR" smtClean="0"/>
              <a:t>Adapter)</a:t>
            </a:r>
            <a:endParaRPr lang="el-GR" altLang="el-GR" smtClean="0"/>
          </a:p>
        </p:txBody>
      </p:sp>
      <p:sp>
        <p:nvSpPr>
          <p:cNvPr id="27651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300663"/>
            <a:ext cx="8229600" cy="1008062"/>
          </a:xfrm>
        </p:spPr>
        <p:txBody>
          <a:bodyPr/>
          <a:lstStyle/>
          <a:p>
            <a:r>
              <a:rPr lang="el-GR" altLang="el-GR" sz="2400" smtClean="0"/>
              <a:t>Δημιουργούμε μία νέα κλάση με σκοπό την προσαρμογή της διεπαφής του νέου αισθητήρα με την ιεραρχία μας</a:t>
            </a:r>
            <a:endParaRPr lang="en-US" altLang="el-GR" sz="2400" smtClean="0"/>
          </a:p>
          <a:p>
            <a:endParaRPr lang="en-US" altLang="el-GR" smtClean="0"/>
          </a:p>
        </p:txBody>
      </p:sp>
      <p:pic>
        <p:nvPicPr>
          <p:cNvPr id="27652" name="Εικόνα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052513"/>
            <a:ext cx="7632700" cy="408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προσαρμογέας (</a:t>
            </a:r>
            <a:r>
              <a:rPr lang="en-US" altLang="el-GR" smtClean="0"/>
              <a:t>Adapter)</a:t>
            </a:r>
          </a:p>
        </p:txBody>
      </p:sp>
      <p:sp>
        <p:nvSpPr>
          <p:cNvPr id="2867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z="2000" smtClean="0"/>
              <a:t>Όνομα: Προσαρμογέας (</a:t>
            </a:r>
            <a:r>
              <a:rPr lang="en-US" altLang="el-GR" sz="2000" smtClean="0"/>
              <a:t>Adapter)</a:t>
            </a:r>
          </a:p>
          <a:p>
            <a:r>
              <a:rPr lang="el-GR" altLang="el-GR" sz="2000" smtClean="0"/>
              <a:t>Πρόβλημα: Πώς επιλύουμε ασύμβατες διεπαφές; Πώς παρέχουμε ενιαία διεπαφή σε παρόμοιες μονάδες λογισμικού με διαφορετικές διεπαφές;</a:t>
            </a:r>
          </a:p>
          <a:p>
            <a:r>
              <a:rPr lang="el-GR" altLang="el-GR" sz="2000" smtClean="0"/>
              <a:t>Λύση: Μετατρέπουμε την αρχική διεπαφή της μονάδας λογισμικού στην επιθυμητή μέσω ενός ειδικού αντικειμένου-προσαρμογέα.</a:t>
            </a:r>
            <a:endParaRPr lang="en-US" altLang="el-GR" sz="2000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προσαρμογέας δομή</a:t>
            </a:r>
            <a:endParaRPr lang="en-US" altLang="el-GR" smtClean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700808"/>
            <a:ext cx="7082199" cy="3168352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200" smtClean="0"/>
              <a:t>Πρόσοψη</a:t>
            </a:r>
            <a:endParaRPr lang="en-US" altLang="el-GR" smtClean="0"/>
          </a:p>
        </p:txBody>
      </p:sp>
      <p:sp>
        <p:nvSpPr>
          <p:cNvPr id="3072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Όνομα: Πρόσοψη </a:t>
            </a:r>
            <a:r>
              <a:rPr lang="en-US" altLang="el-GR" smtClean="0"/>
              <a:t>(Façade)</a:t>
            </a:r>
            <a:endParaRPr lang="el-GR" altLang="el-GR" smtClean="0"/>
          </a:p>
          <a:p>
            <a:r>
              <a:rPr lang="el-GR" altLang="el-GR" smtClean="0"/>
              <a:t>Πρόβλημα: Η χρήση ενός υποσυστήματος εισάγει υψηλή σύζευξη. Η υλοποίηση του υποσυστήματος μπορεί να αλλάζει.</a:t>
            </a:r>
          </a:p>
          <a:p>
            <a:r>
              <a:rPr lang="el-GR" altLang="el-GR" smtClean="0"/>
              <a:t>Λύση: Η δημιουργία μίας ενιαίας, απλής και ενοποιημένης διεπαφής, υψηλότερου επιπέδου από αυτές του υποσυστήματος. Η πρόσοψη παρέχει αυτή τη διεπαφή.</a:t>
            </a:r>
          </a:p>
          <a:p>
            <a:r>
              <a:rPr lang="el-GR" altLang="el-GR" smtClean="0"/>
              <a:t>Κατηγορία: Δομικό</a:t>
            </a:r>
          </a:p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Χρησιμότητα:</a:t>
            </a:r>
          </a:p>
          <a:p>
            <a:r>
              <a:rPr lang="el-GR" altLang="el-GR" smtClean="0"/>
              <a:t>Μία απλή διεπαφή για ένα πολύπλοκο υποσύστημα</a:t>
            </a:r>
          </a:p>
          <a:p>
            <a:r>
              <a:rPr lang="el-GR" altLang="el-GR" smtClean="0"/>
              <a:t>Μείωση της σύζευξης μεταξύ υποσυστημάτων. Η πρόσοψη κρύβει τις διεπαφές ενός υποσυστήματος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πρόσοψη: δομή</a:t>
            </a:r>
            <a:endParaRPr lang="en-US" altLang="el-GR" smtClean="0"/>
          </a:p>
        </p:txBody>
      </p:sp>
      <p:pic>
        <p:nvPicPr>
          <p:cNvPr id="31747" name="Picture 3" descr="ΔΤΠρόσοψη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4213" y="1341438"/>
            <a:ext cx="7334250" cy="3676650"/>
          </a:xfr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πρόσοψη: παράδειγμα</a:t>
            </a:r>
            <a:endParaRPr lang="en-US" altLang="el-GR" smtClean="0"/>
          </a:p>
        </p:txBody>
      </p:sp>
      <p:sp>
        <p:nvSpPr>
          <p:cNvPr id="32771" name="2 - Θέση περιεχομένου"/>
          <p:cNvSpPr>
            <a:spLocks noGrp="1"/>
          </p:cNvSpPr>
          <p:nvPr>
            <p:ph idx="1"/>
          </p:nvPr>
        </p:nvSpPr>
        <p:spPr>
          <a:xfrm>
            <a:off x="468313" y="3573463"/>
            <a:ext cx="8229600" cy="2735262"/>
          </a:xfrm>
        </p:spPr>
        <p:txBody>
          <a:bodyPr/>
          <a:lstStyle/>
          <a:p>
            <a:r>
              <a:rPr lang="el-GR" altLang="el-GR" smtClean="0"/>
              <a:t>Η κλάση BorrowerDAO είναι μία πρόσοψη σε σχέση με το σύστημα διαχείρισης βάσεων δεδομένων.</a:t>
            </a:r>
          </a:p>
          <a:p>
            <a:r>
              <a:rPr lang="el-GR" altLang="el-GR" smtClean="0"/>
              <a:t>Παρέχει μία απλή διεπαφή προς ένα πολύπλοκο υποσύστημα</a:t>
            </a:r>
          </a:p>
          <a:p>
            <a:r>
              <a:rPr lang="el-GR" altLang="el-GR" smtClean="0"/>
              <a:t>Κρύβουμε όλη τη λογική της πρόσβαση στα δεδομένα πίσω από τα DAO. </a:t>
            </a:r>
          </a:p>
          <a:p>
            <a:r>
              <a:rPr lang="el-GR" altLang="el-GR" smtClean="0"/>
              <a:t>Μπορούμε μάλιστα να αντικαταστήσουμε την υλοποίηση της ΒΔ με κάτι άλλο (με τη μνήμη του υπολογιστή ή με αρχεία XML).</a:t>
            </a:r>
          </a:p>
          <a:p>
            <a:endParaRPr lang="en-US" altLang="el-GR" smtClean="0"/>
          </a:p>
        </p:txBody>
      </p:sp>
      <p:pic>
        <p:nvPicPr>
          <p:cNvPr id="32772" name="Εικόνα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700" y="1412875"/>
            <a:ext cx="6346825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πρόσοψη: χρήση</a:t>
            </a:r>
            <a:endParaRPr lang="en-US" altLang="el-GR" smtClean="0"/>
          </a:p>
        </p:txBody>
      </p:sp>
      <p:sp>
        <p:nvSpPr>
          <p:cNvPr id="3379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Πρότυπο γενικού σκοπού για την παροχή διεπαφών σε υποσυστήματα</a:t>
            </a:r>
          </a:p>
          <a:p>
            <a:r>
              <a:rPr lang="el-GR" altLang="el-GR" smtClean="0"/>
              <a:t>Απόκρυψη στοιχείων εξωτερικού περιβάλλοντος (βάσεις δεδομένων, σύστημα αρχείων, οδηγοί συσκευών κλπ)</a:t>
            </a:r>
          </a:p>
          <a:p>
            <a:r>
              <a:rPr lang="el-GR" altLang="el-GR" smtClean="0"/>
              <a:t>Παροχή διεπαφών των στρωμάτων σε μία διαστρωματωμένη αρχιτεκτονική (layered architectures)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πρόσοψη: χρήση</a:t>
            </a:r>
            <a:endParaRPr lang="en-US" altLang="el-GR" smtClean="0"/>
          </a:p>
        </p:txBody>
      </p:sp>
      <p:sp>
        <p:nvSpPr>
          <p:cNvPr id="34819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661025"/>
            <a:ext cx="8229600" cy="6477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Το πακέτο service περιέχει προσόψεις που κρύβουν το στρώμα του πεδίου από το στρώμα παρουσίασης</a:t>
            </a:r>
            <a:endParaRPr lang="en-US" altLang="el-GR" smtClean="0"/>
          </a:p>
        </p:txBody>
      </p:sp>
      <p:pic>
        <p:nvPicPr>
          <p:cNvPr id="34820" name="Picture 4" descr="09_005_ΑΣΔΔιαστρωμάτωση4ΣτρώματαμεΠροσόψει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196975"/>
            <a:ext cx="4518025" cy="439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μοναδιαίο</a:t>
            </a:r>
            <a:endParaRPr lang="en-US" altLang="el-GR" smtClean="0"/>
          </a:p>
        </p:txBody>
      </p:sp>
      <p:sp>
        <p:nvSpPr>
          <p:cNvPr id="3584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Όνομα: Μοναδιαίο (</a:t>
            </a:r>
            <a:r>
              <a:rPr lang="en-US" altLang="el-GR" smtClean="0"/>
              <a:t>Singleton)</a:t>
            </a:r>
            <a:endParaRPr lang="el-GR" altLang="el-GR" smtClean="0"/>
          </a:p>
          <a:p>
            <a:r>
              <a:rPr lang="el-GR" altLang="el-GR" smtClean="0"/>
              <a:t>Πρόβλημα: Απαιτείται μόνο ένα στιγμιότυπο (μοναδιαίο) μίας κλάσης. Οι πελάτες χρειάζονται ένα καθολικό σημείο πρόσβασης στο στιγμιότυπο.</a:t>
            </a:r>
          </a:p>
          <a:p>
            <a:r>
              <a:rPr lang="el-GR" altLang="el-GR" smtClean="0"/>
              <a:t>Λύση: Απαγόρευση στους πελάτες μίας κλάσης να δημιουργούν αντικείμενα. Δημιουργία μίας στατικής μεθόδου που επιστρέφει το μοναδιαίο. </a:t>
            </a:r>
          </a:p>
          <a:p>
            <a:r>
              <a:rPr lang="el-GR" altLang="el-GR" smtClean="0"/>
              <a:t>Κατηγορία: Κατασκευαστικό</a:t>
            </a:r>
          </a:p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Χρήση</a:t>
            </a:r>
          </a:p>
          <a:p>
            <a:r>
              <a:rPr lang="el-GR" altLang="el-GR" smtClean="0"/>
              <a:t>Αργή δημιουργία αντικειμένων ή/και κατανάλωση πόρων του συστήματος</a:t>
            </a:r>
          </a:p>
          <a:p>
            <a:r>
              <a:rPr lang="el-GR" altLang="el-GR" b="1" smtClean="0"/>
              <a:t>Προσοχή</a:t>
            </a:r>
            <a:r>
              <a:rPr lang="el-GR" altLang="el-GR" smtClean="0"/>
              <a:t>: Τα μοναδιαία δημιουργούν καθολικά σημεία πρόσβασης που υποτίθεται ότι πρέπει να αποφεύγονται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τι είναι τα πρότυπα σχεδίασης</a:t>
            </a:r>
            <a:endParaRPr lang="en-US" altLang="el-GR" smtClean="0"/>
          </a:p>
        </p:txBody>
      </p:sp>
      <p:sp>
        <p:nvSpPr>
          <p:cNvPr id="1536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Τα πρότυπα σχεδίασης (design patterns) είναι σχεδιαστικές λύσεις σε επαναλαμβανόμενα προβλήματα σχεδίασης.</a:t>
            </a:r>
          </a:p>
          <a:p>
            <a:pPr eaLnBrk="1" hangingPunct="1"/>
            <a:r>
              <a:rPr lang="el-GR" altLang="el-GR" smtClean="0"/>
              <a:t>Τα πρότυπα σχεδίασης είναι αφαιρετικές λύσεις</a:t>
            </a:r>
          </a:p>
          <a:p>
            <a:pPr eaLnBrk="1" hangingPunct="1"/>
            <a:r>
              <a:rPr lang="el-GR" altLang="el-GR" smtClean="0"/>
              <a:t>Τα πρότυπα σχεδίασης είναι «ψηφίδες» σχεδιαστικής γνώσης που έχουν εφαρμοστεί σε πραγματικά προβλήματα</a:t>
            </a:r>
          </a:p>
          <a:p>
            <a:pPr eaLnBrk="1" hangingPunct="1"/>
            <a:r>
              <a:rPr lang="el-GR" altLang="el-GR" smtClean="0"/>
              <a:t>Κάθε πρότυπο σχεδίασης έχει ένα όνομα. Η χρήση του ονόματος αρκεί για να επικοινωνήσουμε τη σχεδιαστική λύση</a:t>
            </a:r>
          </a:p>
          <a:p>
            <a:pPr eaLnBrk="1" hangingPunct="1"/>
            <a:endParaRPr lang="en-US" altLang="el-GR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μοναδιαίο: δομή</a:t>
            </a:r>
            <a:endParaRPr lang="en-US" altLang="el-GR" smtClean="0"/>
          </a:p>
        </p:txBody>
      </p:sp>
      <p:pic>
        <p:nvPicPr>
          <p:cNvPr id="36867" name="Picture 4" descr="ΔΤΜοναδιαίο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71775" y="2060575"/>
            <a:ext cx="2393950" cy="1296988"/>
          </a:xfr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μοναδιαίο: υλοποίηση</a:t>
            </a:r>
            <a:endParaRPr lang="en-US" altLang="el-GR" smtClean="0"/>
          </a:p>
        </p:txBody>
      </p:sp>
      <p:sp>
        <p:nvSpPr>
          <p:cNvPr id="3789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public class Singleton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	private static Singleton instance = null;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	private Singleton() {}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	public static Singleton getInstance()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		if (instance == null)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			instance = new Singleton();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		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		return instance;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	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}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συγκεκριμένο εργοστάσιο: πρόβλημα</a:t>
            </a:r>
            <a:endParaRPr lang="en-US" altLang="el-GR" smtClean="0"/>
          </a:p>
        </p:txBody>
      </p:sp>
      <p:sp>
        <p:nvSpPr>
          <p:cNvPr id="38915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149725"/>
            <a:ext cx="8229600" cy="2159000"/>
          </a:xfrm>
        </p:spPr>
        <p:txBody>
          <a:bodyPr/>
          <a:lstStyle/>
          <a:p>
            <a:r>
              <a:rPr lang="el-GR" altLang="el-GR" smtClean="0"/>
              <a:t>Θέλουμε ένα λογισμικό σχεδίασης, το οποίο σχεδιάζει ορθογώνια παραλληλόγραμμα.</a:t>
            </a:r>
          </a:p>
          <a:p>
            <a:r>
              <a:rPr lang="el-GR" altLang="el-GR" smtClean="0"/>
              <a:t>Το λογισμικό θα πρέπει να τρέχει σε Windows και Linux.</a:t>
            </a:r>
          </a:p>
          <a:p>
            <a:r>
              <a:rPr lang="el-GR" altLang="el-GR" smtClean="0"/>
              <a:t>Η χρήση του πολυμορφισμού μας βοηθά στο να διαχωρίσουμε τις υλοποιήσεις.</a:t>
            </a:r>
          </a:p>
          <a:p>
            <a:endParaRPr lang="en-US" altLang="el-GR" smtClean="0"/>
          </a:p>
        </p:txBody>
      </p:sp>
      <p:pic>
        <p:nvPicPr>
          <p:cNvPr id="38916" name="Picture 4" descr="ΣυγκεκριμένοΕργοστάσιοΑρχικόΠρόβλημα_n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1493838"/>
            <a:ext cx="4095750" cy="224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συγκεκριμένο εργοστάσιο: πρόβλημα</a:t>
            </a:r>
            <a:endParaRPr lang="en-US" altLang="el-GR" smtClean="0"/>
          </a:p>
        </p:txBody>
      </p:sp>
      <p:sp>
        <p:nvSpPr>
          <p:cNvPr id="3993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z="2000" smtClean="0"/>
              <a:t>Ο κώδικας του πελάτη όμως θα πρέπει να αποφασίζει για το ποιας κλάσης το αντικείμενο θα χρησιμοποιηθεί</a:t>
            </a:r>
          </a:p>
          <a:p>
            <a:pPr>
              <a:buFont typeface="Arial" panose="020B0604020202020204" pitchFamily="34" charset="0"/>
              <a:buNone/>
            </a:pPr>
            <a:r>
              <a:rPr lang="el-GR" altLang="el-GR" sz="2000" smtClean="0"/>
              <a:t>     </a:t>
            </a:r>
          </a:p>
          <a:p>
            <a:pPr>
              <a:buFont typeface="Arial" panose="020B0604020202020204" pitchFamily="34" charset="0"/>
              <a:buNone/>
            </a:pPr>
            <a:r>
              <a:rPr lang="el-GR" altLang="el-GR" sz="2000" smtClean="0"/>
              <a:t>     Rectangle rectangle;</a:t>
            </a:r>
          </a:p>
          <a:p>
            <a:pPr>
              <a:buFont typeface="Arial" panose="020B0604020202020204" pitchFamily="34" charset="0"/>
              <a:buNone/>
            </a:pPr>
            <a:r>
              <a:rPr lang="el-GR" altLang="el-GR" sz="2000" smtClean="0"/>
              <a:t>     if (os=="Linux") {</a:t>
            </a:r>
          </a:p>
          <a:p>
            <a:pPr>
              <a:buFont typeface="Arial" panose="020B0604020202020204" pitchFamily="34" charset="0"/>
              <a:buNone/>
            </a:pPr>
            <a:r>
              <a:rPr lang="el-GR" altLang="el-GR" sz="2000" smtClean="0"/>
              <a:t>            rectangle = new LinuxRectangle();</a:t>
            </a:r>
          </a:p>
          <a:p>
            <a:pPr>
              <a:buFont typeface="Arial" panose="020B0604020202020204" pitchFamily="34" charset="0"/>
              <a:buNone/>
            </a:pPr>
            <a:r>
              <a:rPr lang="el-GR" altLang="el-GR" sz="2000" smtClean="0"/>
              <a:t>     } else {</a:t>
            </a:r>
          </a:p>
          <a:p>
            <a:pPr>
              <a:buFont typeface="Arial" panose="020B0604020202020204" pitchFamily="34" charset="0"/>
              <a:buNone/>
            </a:pPr>
            <a:r>
              <a:rPr lang="el-GR" altLang="el-GR" sz="2000" smtClean="0"/>
              <a:t>            rectangle = new WindowsRectangle();</a:t>
            </a:r>
          </a:p>
          <a:p>
            <a:pPr>
              <a:buFont typeface="Arial" panose="020B0604020202020204" pitchFamily="34" charset="0"/>
              <a:buNone/>
            </a:pPr>
            <a:r>
              <a:rPr lang="el-GR" altLang="el-GR" sz="2000" smtClean="0"/>
              <a:t>     }</a:t>
            </a:r>
          </a:p>
          <a:p>
            <a:pPr>
              <a:buFont typeface="Arial" panose="020B0604020202020204" pitchFamily="34" charset="0"/>
              <a:buNone/>
            </a:pPr>
            <a:r>
              <a:rPr lang="el-GR" altLang="el-GR" sz="2000" smtClean="0"/>
              <a:t>     rectangle.draw();</a:t>
            </a:r>
          </a:p>
          <a:p>
            <a:pPr>
              <a:buFont typeface="Arial" panose="020B0604020202020204" pitchFamily="34" charset="0"/>
              <a:buNone/>
            </a:pPr>
            <a:endParaRPr lang="el-GR" altLang="el-GR" sz="2000" smtClean="0"/>
          </a:p>
          <a:p>
            <a:pPr>
              <a:buFont typeface="Arial" panose="020B0604020202020204" pitchFamily="34" charset="0"/>
              <a:buNone/>
            </a:pPr>
            <a:endParaRPr lang="el-GR" altLang="el-GR" sz="2000" smtClean="0"/>
          </a:p>
          <a:p>
            <a:endParaRPr lang="en-US" altLang="el-GR" sz="200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συγκεκριμένο εργοστάσιο: πρόβλημα</a:t>
            </a:r>
            <a:endParaRPr lang="en-US" altLang="el-GR" smtClean="0"/>
          </a:p>
        </p:txBody>
      </p:sp>
      <p:sp>
        <p:nvSpPr>
          <p:cNvPr id="4096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z="2400" smtClean="0"/>
              <a:t>Τι γίνεται όμως όταν η απόφαση αυτή λαμβάνεται σε πολλά σημεία; Θα πρέπει να έχουμε όλα τα σημεία του κώδικα γίνεται δημιουργία αντικειμένου και ένα if κάτι που δεν είναι σωστό (γιατί;)</a:t>
            </a:r>
          </a:p>
          <a:p>
            <a:r>
              <a:rPr lang="el-GR" altLang="el-GR" sz="2400" smtClean="0"/>
              <a:t>Επίσης υπάρχει εξάρτηση μεταξύ του κώδικα του πελάτη και των υλοποιήσεων κάτι που επίσης δεν είναι σωστό</a:t>
            </a:r>
          </a:p>
          <a:p>
            <a:r>
              <a:rPr lang="el-GR" altLang="el-GR" sz="2400" smtClean="0"/>
              <a:t>Η λύση είναι να μεταφέρουμε τη δημιουργία αντικειμένων και την απόφαση που λαμβάνεται σε σχέση με το λειτουργικό σύστημα σε ένα σημείο (το εργοστάσιο)</a:t>
            </a:r>
            <a:endParaRPr lang="en-US" altLang="el-GR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συγκεκριμένο εργοστάσιο</a:t>
            </a:r>
            <a:endParaRPr lang="en-US" altLang="el-GR" smtClean="0"/>
          </a:p>
        </p:txBody>
      </p:sp>
      <p:sp>
        <p:nvSpPr>
          <p:cNvPr id="4198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Όνομα: Συγκεκριμένο Εργοστάσιο (concrete factory)</a:t>
            </a:r>
          </a:p>
          <a:p>
            <a:r>
              <a:rPr lang="el-GR" altLang="el-GR" smtClean="0"/>
              <a:t>Πρόβλημα: Η δημιουργία αντικειμένων συνοδεύεται από πολύπλοκη λογική. Θέλουμε να αποκρύψουμε από τους πελάτες μίας αφηρημένης κλάσης ή διεπαφής τις συγκεκριμένες κλάσεις που παρέχουν υλοποίηση.</a:t>
            </a:r>
          </a:p>
          <a:p>
            <a:r>
              <a:rPr lang="el-GR" altLang="el-GR" smtClean="0"/>
              <a:t>Λύση: Δημιουργία μίας νέας κλάσης εργοστάσιο με αποκλειστική αρμοδιότητα να δημιουργεί αντικείμενα.</a:t>
            </a:r>
          </a:p>
          <a:p>
            <a:r>
              <a:rPr lang="el-GR" altLang="el-GR" smtClean="0"/>
              <a:t>Κατηγορία: Κατασκευαστικό (αν και δεν συμπεριλαμβάνεται στα GoF πρότυπα)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συγκεκριμένο εργοστάσιο: δομή</a:t>
            </a:r>
            <a:endParaRPr lang="en-US" altLang="el-GR" smtClean="0"/>
          </a:p>
        </p:txBody>
      </p:sp>
      <p:sp>
        <p:nvSpPr>
          <p:cNvPr id="43011" name="2 - Θέση περιεχομένου"/>
          <p:cNvSpPr>
            <a:spLocks noGrp="1"/>
          </p:cNvSpPr>
          <p:nvPr>
            <p:ph idx="1"/>
          </p:nvPr>
        </p:nvSpPr>
        <p:spPr>
          <a:xfrm>
            <a:off x="468313" y="4508500"/>
            <a:ext cx="8229600" cy="18716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Η κλάση Client γνωρίζει τον αφηρημένο τύπο (AbstractProduct) αλλά όχι την υλοποίηση (ConcreteProduct)</a:t>
            </a:r>
          </a:p>
          <a:p>
            <a:endParaRPr lang="en-US" altLang="el-GR" smtClean="0"/>
          </a:p>
        </p:txBody>
      </p:sp>
      <p:pic>
        <p:nvPicPr>
          <p:cNvPr id="43012" name="Picture 5" descr="09_009_ΔΤΣυγκεκριμένοΕργοστάσιοΔομή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268413"/>
            <a:ext cx="6119812" cy="268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συγκεκριμένο εργοστάσιο: παράδειγμα</a:t>
            </a:r>
            <a:endParaRPr lang="en-US" altLang="el-GR" smtClean="0"/>
          </a:p>
        </p:txBody>
      </p:sp>
      <p:sp>
        <p:nvSpPr>
          <p:cNvPr id="44035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437063"/>
            <a:ext cx="8229600" cy="1871662"/>
          </a:xfrm>
        </p:spPr>
        <p:txBody>
          <a:bodyPr/>
          <a:lstStyle/>
          <a:p>
            <a:r>
              <a:rPr lang="el-GR" altLang="el-GR" smtClean="0"/>
              <a:t>Η κλάση ShapeFactory είναι το εργοστάσιο που γνωρίζει τις κλάσεις που υλοποιούν τη διεπαφή Rectangle</a:t>
            </a:r>
          </a:p>
          <a:p>
            <a:r>
              <a:rPr lang="el-GR" altLang="el-GR" smtClean="0"/>
              <a:t>Ο πελάτης γνωρίζει μόνο τον αφηρημένο τύπο Rectangle</a:t>
            </a:r>
          </a:p>
          <a:p>
            <a:r>
              <a:rPr lang="el-GR" altLang="el-GR" smtClean="0"/>
              <a:t>Η απόφαση για το ποιας κλάσης αντικείμενο θα δημιουργηθεί γίνεται σε ένα σημείο (στη μέθοδο makeRectangle)</a:t>
            </a:r>
          </a:p>
          <a:p>
            <a:endParaRPr lang="en-US" altLang="el-GR" smtClean="0"/>
          </a:p>
        </p:txBody>
      </p:sp>
      <p:pic>
        <p:nvPicPr>
          <p:cNvPr id="44036" name="Picture 6" descr="ΣυγκεκριμένοΕργοστάσιο_n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1125538"/>
            <a:ext cx="5219700" cy="293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συγκεκριμένο εργοστάσιο: υλοποίηση</a:t>
            </a:r>
            <a:endParaRPr lang="en-US" altLang="el-GR" smtClean="0"/>
          </a:p>
        </p:txBody>
      </p:sp>
      <p:sp>
        <p:nvSpPr>
          <p:cNvPr id="4505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public interface Rectangle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    public void move();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    public void draw();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}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6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class LinuxRectangle implements Rectangle{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public void move()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System.out.println("Moving Linux Rectangle...");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public void draw() {}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}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6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public class WindowsRectangle implements Rectangle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public void move()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System.out.println("Moving Windows Rectangle...");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public void draw() {}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}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συγκεκριμένο εργοστάσιο: υλοποίηση</a:t>
            </a:r>
            <a:endParaRPr lang="en-US" altLang="el-GR" smtClean="0"/>
          </a:p>
        </p:txBody>
      </p:sp>
      <p:sp>
        <p:nvSpPr>
          <p:cNvPr id="4608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public class ShapeFactory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	private String os;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    	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	public ShapeFactory(String os) {  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		this.os = os;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	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	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	public Rectangle makeRectangle()  {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	    if ( os == "Linux" 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	        return new LinuxRectangle();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	    }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	    return new WindowsRectangle();	   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	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}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20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τι είναι τα πρότυπα σχεδίασης</a:t>
            </a:r>
            <a:endParaRPr lang="en-US" altLang="el-GR" smtClean="0"/>
          </a:p>
        </p:txBody>
      </p:sp>
      <p:sp>
        <p:nvSpPr>
          <p:cNvPr id="1638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Η σημαντικότερη συνδρομή στη διάδοση των προτύπων σχεδίασης είναι το βιβλίο των “</a:t>
            </a:r>
            <a:r>
              <a:rPr lang="en-US" altLang="el-GR" smtClean="0"/>
              <a:t>Gang of Four”</a:t>
            </a:r>
          </a:p>
          <a:p>
            <a:r>
              <a:rPr lang="en-US" altLang="el-GR" smtClean="0"/>
              <a:t>Gamma, E., Helm R., Johnson, R., Vlissides, J., Design Patterns: Elements of Reusable Object-Oriented Software, Addison-Wesley, 1995.</a:t>
            </a:r>
          </a:p>
          <a:p>
            <a:r>
              <a:rPr lang="el-GR" altLang="el-GR" smtClean="0"/>
              <a:t>Περιγράφονται 23 πρότυπα σχεδίασης τα οποία καλούνται και </a:t>
            </a:r>
            <a:r>
              <a:rPr lang="en-US" altLang="el-GR" smtClean="0"/>
              <a:t>GoF </a:t>
            </a:r>
            <a:r>
              <a:rPr lang="el-GR" altLang="el-GR" smtClean="0"/>
              <a:t>πρότυπα.</a:t>
            </a:r>
            <a:endParaRPr lang="en-US" altLang="el-GR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συγκεκριμένο εργοστάσιο: χρήση</a:t>
            </a:r>
            <a:endParaRPr lang="en-US" altLang="el-GR" smtClean="0"/>
          </a:p>
        </p:txBody>
      </p:sp>
      <p:sp>
        <p:nvSpPr>
          <p:cNvPr id="4710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Τα εργοστάσια μας επιτρέπουν να διαχωρίσουμε τη δημιουργία των αντικειμένων από τη χρήση τους. </a:t>
            </a:r>
          </a:p>
          <a:p>
            <a:r>
              <a:rPr lang="el-GR" altLang="el-GR" smtClean="0"/>
              <a:t>Πολύπλοκη λογική δημιουργίας αντικειμένων (πχ όχι ένα απλό new)</a:t>
            </a:r>
          </a:p>
          <a:p>
            <a:r>
              <a:rPr lang="el-GR" altLang="el-GR" smtClean="0"/>
              <a:t>Απόκρυψη από τον πελάτη της υλοποίησης αφηρημένων τύπων</a:t>
            </a:r>
          </a:p>
          <a:p>
            <a:r>
              <a:rPr lang="el-GR" altLang="el-GR" smtClean="0"/>
              <a:t>Το εργοστάσιο μπορεί να δημιουργεί αντικείμενα διαφορετικών κλάσεων για τον ίδιο αφηρημένο τύπο. </a:t>
            </a:r>
          </a:p>
          <a:p>
            <a:r>
              <a:rPr lang="el-GR" altLang="el-GR" smtClean="0"/>
              <a:t>Συγκέντρωση σε ένα σημείο της δημιουργίας αντικειμένων αντί των διασκορπισμένων new στον κώδικα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συγκεκριμένο εργοστάσιο: σύστημα δανεισμού</a:t>
            </a:r>
            <a:endParaRPr lang="en-US" altLang="el-GR" smtClean="0"/>
          </a:p>
        </p:txBody>
      </p:sp>
      <p:sp>
        <p:nvSpPr>
          <p:cNvPr id="48131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724400"/>
            <a:ext cx="8229600" cy="1584325"/>
          </a:xfrm>
        </p:spPr>
        <p:txBody>
          <a:bodyPr/>
          <a:lstStyle/>
          <a:p>
            <a:r>
              <a:rPr lang="el-GR" altLang="el-GR" smtClean="0"/>
              <a:t>Η κλάση Client γνωρίζει μόνο τις διεπαφές και το συγκεκριμένο εργοστάσιο</a:t>
            </a:r>
          </a:p>
          <a:p>
            <a:r>
              <a:rPr lang="el-GR" altLang="el-GR" smtClean="0"/>
              <a:t>Δεν γνωρίζει τις υλοποιήσεις των DAO διεπαφών</a:t>
            </a:r>
            <a:endParaRPr lang="en-US" altLang="el-GR" smtClean="0"/>
          </a:p>
        </p:txBody>
      </p:sp>
      <p:pic>
        <p:nvPicPr>
          <p:cNvPr id="48132" name="Picture 6" descr="09_014_ΔΤΑΣΔΣυγκεκριμένοΕργοστάσιοΔομή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341438"/>
            <a:ext cx="6718300" cy="295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αξία προτύπων σχεδίασης</a:t>
            </a:r>
            <a:endParaRPr lang="en-US" altLang="el-GR" smtClean="0"/>
          </a:p>
        </p:txBody>
      </p:sp>
      <p:sp>
        <p:nvSpPr>
          <p:cNvPr id="1741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Έτοιμες ή σχεδόν έτοιμες λύσεις σε κοινά και επαναλαμβανόμενα προβλήματα σχεδίασης</a:t>
            </a:r>
          </a:p>
          <a:p>
            <a:r>
              <a:rPr lang="el-GR" altLang="el-GR" smtClean="0"/>
              <a:t>Επικοινωνία. Κάθε πρότυπο σχεδίασης έχει και ένα όνομα. Το όνομα αυτό αρκεί για να επικοινωνήσουν οι μηχανικοί λογισμικού τη σχεδιαστική επιλογή.</a:t>
            </a:r>
          </a:p>
          <a:p>
            <a:r>
              <a:rPr lang="el-GR" altLang="el-GR" smtClean="0"/>
              <a:t>Εμβάθυνση στην αντικειμενοστρεφή σκέψη. Η μελέτη και η κατανόηση των προτύπων σχεδίασης «ακονίζει» την αντικειμενοστρεφή σκέψη των μηχανικών λογισμικού. 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κατηγορίες </a:t>
            </a:r>
            <a:r>
              <a:rPr lang="en-US" altLang="el-GR" smtClean="0"/>
              <a:t>GoF </a:t>
            </a:r>
            <a:r>
              <a:rPr lang="el-GR" altLang="el-GR" smtClean="0"/>
              <a:t>προτύπων</a:t>
            </a:r>
            <a:endParaRPr lang="en-US" altLang="el-GR" smtClean="0"/>
          </a:p>
        </p:txBody>
      </p:sp>
      <p:sp>
        <p:nvSpPr>
          <p:cNvPr id="1843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Κατασκευαστικά πρότυπα (creational patterns). Πρότυπα που ασχολούνται με τη δημιουργία αντικειμένων.</a:t>
            </a:r>
          </a:p>
          <a:p>
            <a:r>
              <a:rPr lang="el-GR" altLang="el-GR" smtClean="0"/>
              <a:t>Δομικά πρότυπα (structural patterns). Ασχολούνται με τη σύνθεση κλάσεων ή αντικειμένων</a:t>
            </a:r>
          </a:p>
          <a:p>
            <a:r>
              <a:rPr lang="el-GR" altLang="el-GR" smtClean="0"/>
              <a:t>Συμπεριφορικά πρότυπα (behavioral patterns). Ασχολούνται με τρόπους αλληλεπίδρασης αντικειμένων και διανομή αρμοδιοτήτων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μία απλή περιγραφή προτύπων σχεδίασης</a:t>
            </a:r>
            <a:endParaRPr lang="en-US" altLang="el-GR" smtClean="0"/>
          </a:p>
        </p:txBody>
      </p:sp>
      <p:sp>
        <p:nvSpPr>
          <p:cNvPr id="1945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Η απλούστερη περιγραφή των προτύπων σχεδίασης αποτελείται από:</a:t>
            </a:r>
          </a:p>
          <a:p>
            <a:r>
              <a:rPr lang="el-GR" altLang="el-GR" smtClean="0"/>
              <a:t>Όνομα</a:t>
            </a:r>
          </a:p>
          <a:p>
            <a:r>
              <a:rPr lang="el-GR" altLang="el-GR" smtClean="0"/>
              <a:t>Πρόβλημα</a:t>
            </a:r>
          </a:p>
          <a:p>
            <a:r>
              <a:rPr lang="el-GR" altLang="el-GR" smtClean="0"/>
              <a:t>Λύση</a:t>
            </a:r>
          </a:p>
          <a:p>
            <a:r>
              <a:rPr lang="el-GR" altLang="el-GR" smtClean="0"/>
              <a:t>Δομή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3000">
                <a:solidFill>
                  <a:srgbClr val="000000"/>
                </a:solidFill>
              </a:rPr>
              <a:t>μετεωρολογικός σταθμός</a:t>
            </a: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457200" y="1052513"/>
            <a:ext cx="8229600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41313" indent="-341313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500"/>
              </a:spcBef>
            </a:pPr>
            <a:r>
              <a:rPr lang="el-GR" altLang="el-GR" sz="2000">
                <a:solidFill>
                  <a:srgbClr val="000000"/>
                </a:solidFill>
              </a:rPr>
              <a:t>Ο ελεγκτής ενός μετεωρολογικού σταθμού διαβάζει τα δεδομένα από τον αισθητήρα θερμοκρασίας και παράγει αναφορές των τιμών θερμοκρασίας στην κονσόλα ή σε κάποιο αρχείο.</a:t>
            </a:r>
          </a:p>
          <a:p>
            <a:pPr eaLnBrk="1" hangingPunct="1">
              <a:spcBef>
                <a:spcPts val="500"/>
              </a:spcBef>
            </a:pPr>
            <a:r>
              <a:rPr lang="el-GR" altLang="el-GR" sz="2000">
                <a:solidFill>
                  <a:srgbClr val="000000"/>
                </a:solidFill>
              </a:rPr>
              <a:t>Επιπρόσθετα ο ελεγκτής μπορεί να προβεί σε αυτοέλεγχο της καλής λειτουργίας του. Τα αποτελέσματα του ελέγχου εμφανίζονται στην κονσόλα ή αποθηκεύονται σε αρχείο.</a:t>
            </a:r>
          </a:p>
          <a:p>
            <a:pPr eaLnBrk="1" hangingPunct="1">
              <a:spcBef>
                <a:spcPts val="500"/>
              </a:spcBef>
              <a:buFont typeface="Arial" panose="020B0604020202020204" pitchFamily="34" charset="0"/>
              <a:buNone/>
            </a:pPr>
            <a:endParaRPr lang="en-US" altLang="el-GR" sz="20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3000">
                <a:solidFill>
                  <a:srgbClr val="000000"/>
                </a:solidFill>
              </a:rPr>
              <a:t>μετεωρολογικός σταθμός</a:t>
            </a:r>
          </a:p>
        </p:txBody>
      </p:sp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457200" y="5732463"/>
            <a:ext cx="82296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1800">
              <a:latin typeface="Arial" panose="020B0604020202020204" pitchFamily="34" charset="0"/>
            </a:endParaRPr>
          </a:p>
        </p:txBody>
      </p:sp>
      <p:pic>
        <p:nvPicPr>
          <p:cNvPr id="22532" name="4 - Εικόνα" descr="MeteoControllerInitialClas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989138"/>
            <a:ext cx="697865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 Box 2"/>
          <p:cNvSpPr txBox="1">
            <a:spLocks noChangeArrowheads="1"/>
          </p:cNvSpPr>
          <p:nvPr/>
        </p:nvSpPr>
        <p:spPr bwMode="auto">
          <a:xfrm>
            <a:off x="457200" y="4797425"/>
            <a:ext cx="822960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41313" indent="-341313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550"/>
              </a:spcBef>
            </a:pPr>
            <a:r>
              <a:rPr lang="el-GR" altLang="el-GR">
                <a:solidFill>
                  <a:srgbClr val="000000"/>
                </a:solidFill>
              </a:rPr>
              <a:t>«Αρχικός» τρόπος σχεδίασης</a:t>
            </a:r>
          </a:p>
          <a:p>
            <a:pPr eaLnBrk="1" hangingPunct="1">
              <a:spcBef>
                <a:spcPts val="550"/>
              </a:spcBef>
              <a:buFont typeface="Arial" panose="020B0604020202020204" pitchFamily="34" charset="0"/>
              <a:buNone/>
            </a:pPr>
            <a:endParaRPr lang="en-US" altLang="el-GR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3000">
                <a:solidFill>
                  <a:srgbClr val="000000"/>
                </a:solidFill>
              </a:rPr>
              <a:t>μετεωρολογικός σταθμός</a:t>
            </a: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457200" y="4797425"/>
            <a:ext cx="822960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41313" indent="-341313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550"/>
              </a:spcBef>
            </a:pPr>
            <a:r>
              <a:rPr lang="el-GR" altLang="el-GR">
                <a:solidFill>
                  <a:srgbClr val="000000"/>
                </a:solidFill>
              </a:rPr>
              <a:t>«Οριστικός» τρόπος σχεδίασης</a:t>
            </a:r>
          </a:p>
          <a:p>
            <a:pPr eaLnBrk="1" hangingPunct="1">
              <a:spcBef>
                <a:spcPts val="550"/>
              </a:spcBef>
              <a:buFont typeface="Arial" panose="020B0604020202020204" pitchFamily="34" charset="0"/>
              <a:buNone/>
            </a:pPr>
            <a:endParaRPr lang="en-US" altLang="el-GR">
              <a:solidFill>
                <a:srgbClr val="000000"/>
              </a:solidFill>
            </a:endParaRPr>
          </a:p>
        </p:txBody>
      </p:sp>
      <p:pic>
        <p:nvPicPr>
          <p:cNvPr id="24580" name="Εικόνα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484313"/>
            <a:ext cx="8075612" cy="260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1124</Words>
  <Application>Microsoft Office PowerPoint</Application>
  <PresentationFormat>Προβολή στην οθόνη (4:3)</PresentationFormat>
  <Paragraphs>155</Paragraphs>
  <Slides>31</Slides>
  <Notes>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31</vt:i4>
      </vt:variant>
    </vt:vector>
  </HeadingPairs>
  <TitlesOfParts>
    <vt:vector size="34" baseType="lpstr">
      <vt:lpstr>Arial</vt:lpstr>
      <vt:lpstr>Calibri</vt:lpstr>
      <vt:lpstr>Θέμα του Office</vt:lpstr>
      <vt:lpstr>Πρότυπα Σχεδίασης</vt:lpstr>
      <vt:lpstr>τι είναι τα πρότυπα σχεδίασης</vt:lpstr>
      <vt:lpstr>τι είναι τα πρότυπα σχεδίασης</vt:lpstr>
      <vt:lpstr>αξία προτύπων σχεδίασης</vt:lpstr>
      <vt:lpstr>κατηγορίες GoF προτύπων</vt:lpstr>
      <vt:lpstr>μία απλή περιγραφή προτύπων σχεδίασης</vt:lpstr>
      <vt:lpstr>Παρουσίαση του PowerPoint</vt:lpstr>
      <vt:lpstr>Παρουσίαση του PowerPoint</vt:lpstr>
      <vt:lpstr>Παρουσίαση του PowerPoint</vt:lpstr>
      <vt:lpstr>νέος αισθητήρας</vt:lpstr>
      <vt:lpstr>προσαρμογέας (Adapter)</vt:lpstr>
      <vt:lpstr>προσαρμογέας (Adapter)</vt:lpstr>
      <vt:lpstr>προσαρμογέας δομή</vt:lpstr>
      <vt:lpstr>Πρόσοψη</vt:lpstr>
      <vt:lpstr>πρόσοψη: δομή</vt:lpstr>
      <vt:lpstr>πρόσοψη: παράδειγμα</vt:lpstr>
      <vt:lpstr>πρόσοψη: χρήση</vt:lpstr>
      <vt:lpstr>πρόσοψη: χρήση</vt:lpstr>
      <vt:lpstr>μοναδιαίο</vt:lpstr>
      <vt:lpstr>μοναδιαίο: δομή</vt:lpstr>
      <vt:lpstr>μοναδιαίο: υλοποίηση</vt:lpstr>
      <vt:lpstr>συγκεκριμένο εργοστάσιο: πρόβλημα</vt:lpstr>
      <vt:lpstr>συγκεκριμένο εργοστάσιο: πρόβλημα</vt:lpstr>
      <vt:lpstr>συγκεκριμένο εργοστάσιο: πρόβλημα</vt:lpstr>
      <vt:lpstr>συγκεκριμένο εργοστάσιο</vt:lpstr>
      <vt:lpstr>συγκεκριμένο εργοστάσιο: δομή</vt:lpstr>
      <vt:lpstr>συγκεκριμένο εργοστάσιο: παράδειγμα</vt:lpstr>
      <vt:lpstr>συγκεκριμένο εργοστάσιο: υλοποίηση</vt:lpstr>
      <vt:lpstr>συγκεκριμένο εργοστάσιο: υλοποίηση</vt:lpstr>
      <vt:lpstr>συγκεκριμένο εργοστάσιο: χρήση</vt:lpstr>
      <vt:lpstr>συγκεκριμένο εργοστάσιο: σύστημα δανεισμού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Admin</dc:creator>
  <cp:lastModifiedBy>ndia</cp:lastModifiedBy>
  <cp:revision>19</cp:revision>
  <dcterms:created xsi:type="dcterms:W3CDTF">2012-08-02T15:55:49Z</dcterms:created>
  <dcterms:modified xsi:type="dcterms:W3CDTF">2021-12-06T08:10:50Z</dcterms:modified>
</cp:coreProperties>
</file>