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9" r:id="rId12"/>
    <p:sldId id="270" r:id="rId13"/>
    <p:sldId id="271" r:id="rId14"/>
    <p:sldId id="272" r:id="rId15"/>
    <p:sldId id="273" r:id="rId16"/>
    <p:sldId id="274" r:id="rId17"/>
    <p:sldId id="275" r:id="rId18"/>
    <p:sldId id="277" r:id="rId19"/>
    <p:sldId id="276" r:id="rId20"/>
    <p:sldId id="278" r:id="rId21"/>
    <p:sldId id="279" r:id="rId22"/>
    <p:sldId id="280" r:id="rId23"/>
    <p:sldId id="281" r:id="rId24"/>
    <p:sldId id="282" r:id="rId25"/>
    <p:sldId id="284" r:id="rId26"/>
    <p:sldId id="283" r:id="rId27"/>
    <p:sldId id="285" r:id="rId28"/>
    <p:sldId id="286" r:id="rId29"/>
    <p:sldId id="287" r:id="rId30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C9016"/>
    <a:srgbClr val="FC591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1092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 algn="ctr">
              <a:defRPr sz="3600"/>
            </a:lvl1pPr>
          </a:lstStyle>
          <a:p>
            <a:r>
              <a:rPr lang="el-GR" dirty="0" err="1" smtClean="0"/>
              <a:t>Kλικ</a:t>
            </a:r>
            <a:r>
              <a:rPr lang="el-GR" dirty="0" smtClean="0"/>
              <a:t> για επεξεργασία του τίτλου</a:t>
            </a:r>
            <a:endParaRPr lang="en-US" dirty="0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1BDC7914-7C20-4693-AAD1-17FF18216EEC}" type="datetimeFigureOut">
              <a:rPr lang="en-US"/>
              <a:pPr>
                <a:defRPr/>
              </a:pPr>
              <a:t>10/17/2021</a:t>
            </a:fld>
            <a:endParaRPr lang="en-US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D2DAC77D-EC0E-4092-A382-05AEDB5F64BB}" type="slidenum">
              <a:rPr lang="en-US" altLang="el-GR"/>
              <a:pPr>
                <a:defRPr/>
              </a:pPr>
              <a:t>‹#›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33557215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EE0C5A22-0430-41AB-970F-C4D2C3BC8863}" type="datetimeFigureOut">
              <a:rPr lang="en-US"/>
              <a:pPr>
                <a:defRPr/>
              </a:pPr>
              <a:t>10/17/2021</a:t>
            </a:fld>
            <a:endParaRPr lang="en-US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6C001C8F-9DEC-4C27-BCC0-9F837ACD3EB0}" type="slidenum">
              <a:rPr lang="en-US" altLang="el-GR"/>
              <a:pPr>
                <a:defRPr/>
              </a:pPr>
              <a:t>‹#›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28028356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B37959B4-D545-4DD1-8311-BFB87E666194}" type="datetimeFigureOut">
              <a:rPr lang="en-US"/>
              <a:pPr>
                <a:defRPr/>
              </a:pPr>
              <a:t>10/17/2021</a:t>
            </a:fld>
            <a:endParaRPr lang="en-US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393ABE24-5993-4BA2-966A-8C5CDAC0156A}" type="slidenum">
              <a:rPr lang="en-US" altLang="el-GR"/>
              <a:pPr>
                <a:defRPr/>
              </a:pPr>
              <a:t>‹#›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24490449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err="1" smtClean="0"/>
              <a:t>Kλικ</a:t>
            </a:r>
            <a:r>
              <a:rPr lang="el-GR" dirty="0" smtClean="0"/>
              <a:t> για επεξεργασία του τίτλου</a:t>
            </a:r>
            <a:endParaRPr lang="en-US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1DE04140-3EC5-4A25-BD7B-20A70F201914}" type="datetimeFigureOut">
              <a:rPr lang="en-US"/>
              <a:pPr>
                <a:defRPr/>
              </a:pPr>
              <a:t>10/17/2021</a:t>
            </a:fld>
            <a:endParaRPr lang="en-US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3B4BCB67-A0CC-4328-9FFD-54A5CC4AFBFA}" type="slidenum">
              <a:rPr lang="en-US" altLang="el-GR"/>
              <a:pPr>
                <a:defRPr/>
              </a:pPr>
              <a:t>‹#›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8158154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1BE51968-F803-456A-B23A-C4B93051D937}" type="datetimeFigureOut">
              <a:rPr lang="en-US"/>
              <a:pPr>
                <a:defRPr/>
              </a:pPr>
              <a:t>10/17/2021</a:t>
            </a:fld>
            <a:endParaRPr lang="en-US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A76BF505-C756-47D8-A94D-09E30AAA1B91}" type="slidenum">
              <a:rPr lang="en-US" altLang="el-GR"/>
              <a:pPr>
                <a:defRPr/>
              </a:pPr>
              <a:t>‹#›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12855713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C64721AC-AE76-4F4F-B8B6-E92370B8A8FA}" type="datetimeFigureOut">
              <a:rPr lang="en-US"/>
              <a:pPr>
                <a:defRPr/>
              </a:pPr>
              <a:t>10/17/2021</a:t>
            </a:fld>
            <a:endParaRPr lang="en-US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1C60B38A-6C9C-42C2-9059-87B47AE74D8E}" type="slidenum">
              <a:rPr lang="en-US" altLang="el-GR"/>
              <a:pPr>
                <a:defRPr/>
              </a:pPr>
              <a:t>‹#›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11099280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521DF453-546A-48B6-B01B-63951A1D8109}" type="datetimeFigureOut">
              <a:rPr lang="en-US"/>
              <a:pPr>
                <a:defRPr/>
              </a:pPr>
              <a:t>10/17/2021</a:t>
            </a:fld>
            <a:endParaRPr lang="en-US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70AF2970-B04F-4102-BB4C-B985DAF861E5}" type="slidenum">
              <a:rPr lang="en-US" altLang="el-GR"/>
              <a:pPr>
                <a:defRPr/>
              </a:pPr>
              <a:t>‹#›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5627026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CA9CCB21-06F4-4C16-9DFC-2E8FD56FAF1D}" type="datetimeFigureOut">
              <a:rPr lang="en-US"/>
              <a:pPr>
                <a:defRPr/>
              </a:pPr>
              <a:t>10/17/2021</a:t>
            </a:fld>
            <a:endParaRPr lang="en-US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A9D6ED8F-CCE9-4105-A92A-2DCAE1A7AE26}" type="slidenum">
              <a:rPr lang="en-US" altLang="el-GR"/>
              <a:pPr>
                <a:defRPr/>
              </a:pPr>
              <a:t>‹#›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12415118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CA586B25-F7C8-4685-A98D-44FFAED336D6}" type="datetimeFigureOut">
              <a:rPr lang="en-US"/>
              <a:pPr>
                <a:defRPr/>
              </a:pPr>
              <a:t>10/17/2021</a:t>
            </a:fld>
            <a:endParaRPr lang="en-US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CBD47D1A-FD15-4B47-9F07-E085BA064B43}" type="slidenum">
              <a:rPr lang="en-US" altLang="el-GR"/>
              <a:pPr>
                <a:defRPr/>
              </a:pPr>
              <a:t>‹#›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4550239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C85E398F-CF04-4BF3-A309-60E330DDE1EB}" type="datetimeFigureOut">
              <a:rPr lang="en-US"/>
              <a:pPr>
                <a:defRPr/>
              </a:pPr>
              <a:t>10/17/2021</a:t>
            </a:fld>
            <a:endParaRPr lang="en-US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110A7B31-420C-4DC9-A003-F582949DDFC8}" type="slidenum">
              <a:rPr lang="en-US" altLang="el-GR"/>
              <a:pPr>
                <a:defRPr/>
              </a:pPr>
              <a:t>‹#›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39504293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52B33B3C-4B4D-4457-8842-E072F04A1010}" type="datetimeFigureOut">
              <a:rPr lang="en-US"/>
              <a:pPr>
                <a:defRPr/>
              </a:pPr>
              <a:t>10/17/2021</a:t>
            </a:fld>
            <a:endParaRPr lang="en-US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E2FA7529-4A25-456E-A0D7-2F9802CA0B5A}" type="slidenum">
              <a:rPr lang="en-US" altLang="el-GR"/>
              <a:pPr>
                <a:defRPr/>
              </a:pPr>
              <a:t>‹#›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6121801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1 - Θέση τίτλου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561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l-GR" altLang="el-GR" smtClean="0"/>
              <a:t>Kλικ για επεξεργασία του τίτλου</a:t>
            </a:r>
            <a:endParaRPr lang="en-US" altLang="el-GR" smtClean="0"/>
          </a:p>
        </p:txBody>
      </p:sp>
      <p:sp>
        <p:nvSpPr>
          <p:cNvPr id="1027" name="2 - Θέση κειμένου"/>
          <p:cNvSpPr>
            <a:spLocks noGrp="1"/>
          </p:cNvSpPr>
          <p:nvPr>
            <p:ph type="body" idx="1"/>
          </p:nvPr>
        </p:nvSpPr>
        <p:spPr bwMode="auto">
          <a:xfrm>
            <a:off x="457200" y="1052513"/>
            <a:ext cx="8229600" cy="5256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l-GR" altLang="el-GR" smtClean="0"/>
              <a:t>Kλικ για επεξεργασία των στυλ του υποδείγματος</a:t>
            </a:r>
          </a:p>
          <a:p>
            <a:pPr lvl="1"/>
            <a:r>
              <a:rPr lang="el-GR" altLang="el-GR" smtClean="0"/>
              <a:t>Δεύτερου επιπέδου</a:t>
            </a:r>
          </a:p>
          <a:p>
            <a:pPr lvl="2"/>
            <a:r>
              <a:rPr lang="el-GR" altLang="el-GR" smtClean="0"/>
              <a:t>Τρίτου επιπέδου</a:t>
            </a:r>
          </a:p>
          <a:p>
            <a:pPr lvl="3"/>
            <a:r>
              <a:rPr lang="el-GR" altLang="el-GR" smtClean="0"/>
              <a:t>Τέταρτου επιπέδου</a:t>
            </a:r>
          </a:p>
          <a:p>
            <a:pPr lvl="4"/>
            <a:r>
              <a:rPr lang="el-GR" altLang="el-GR" smtClean="0"/>
              <a:t>Πέμπτου επιπέδου</a:t>
            </a:r>
            <a:endParaRPr lang="en-US" altLang="el-GR" smtClean="0"/>
          </a:p>
        </p:txBody>
      </p:sp>
      <p:cxnSp>
        <p:nvCxnSpPr>
          <p:cNvPr id="8" name="7 - Ευθεία γραμμή σύνδεσης"/>
          <p:cNvCxnSpPr/>
          <p:nvPr userDrawn="1"/>
        </p:nvCxnSpPr>
        <p:spPr>
          <a:xfrm>
            <a:off x="468313" y="908050"/>
            <a:ext cx="8207375" cy="0"/>
          </a:xfrm>
          <a:prstGeom prst="line">
            <a:avLst/>
          </a:prstGeom>
          <a:ln w="31750">
            <a:solidFill>
              <a:srgbClr val="DC901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25" r:id="rId1"/>
    <p:sldLayoutId id="2147483826" r:id="rId2"/>
    <p:sldLayoutId id="2147483827" r:id="rId3"/>
    <p:sldLayoutId id="2147483828" r:id="rId4"/>
    <p:sldLayoutId id="2147483829" r:id="rId5"/>
    <p:sldLayoutId id="2147483830" r:id="rId6"/>
    <p:sldLayoutId id="2147483831" r:id="rId7"/>
    <p:sldLayoutId id="2147483832" r:id="rId8"/>
    <p:sldLayoutId id="2147483833" r:id="rId9"/>
    <p:sldLayoutId id="2147483834" r:id="rId10"/>
    <p:sldLayoutId id="2147483835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0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1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1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1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1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000">
          <a:solidFill>
            <a:schemeClr val="tx1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000">
          <a:solidFill>
            <a:schemeClr val="tx1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000">
          <a:solidFill>
            <a:schemeClr val="tx1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0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1 - Τίτλος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l-GR" altLang="el-GR" smtClean="0"/>
              <a:t>Πρότυπα Σχεδίασης</a:t>
            </a:r>
            <a:endParaRPr lang="en-US" altLang="el-GR" smtClean="0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l-GR" dirty="0" smtClean="0"/>
              <a:t>Μέρος Β</a:t>
            </a:r>
            <a:endParaRPr lang="en-US" dirty="0" smtClean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mtClean="0"/>
              <a:t>αφηρημένο εργοστάσιο: πλήρης παραμετροποίηση</a:t>
            </a:r>
            <a:endParaRPr lang="en-US" altLang="el-GR" smtClean="0"/>
          </a:p>
        </p:txBody>
      </p:sp>
      <p:sp>
        <p:nvSpPr>
          <p:cNvPr id="22531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None/>
            </a:pPr>
            <a:r>
              <a:rPr lang="en-US" altLang="el-GR" sz="1600" smtClean="0"/>
              <a:t>public static DAOFactory getFactory() {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l-GR" sz="1600" smtClean="0"/>
              <a:t>        if (factory == null) {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l-GR" sz="1600" smtClean="0"/>
              <a:t>            String className = null;</a:t>
            </a:r>
          </a:p>
          <a:p>
            <a:pPr>
              <a:buFont typeface="Arial" panose="020B0604020202020204" pitchFamily="34" charset="0"/>
              <a:buNone/>
            </a:pPr>
            <a:endParaRPr lang="en-US" altLang="el-GR" sz="1600" smtClean="0"/>
          </a:p>
          <a:p>
            <a:pPr>
              <a:buFont typeface="Arial" panose="020B0604020202020204" pitchFamily="34" charset="0"/>
              <a:buNone/>
            </a:pPr>
            <a:r>
              <a:rPr lang="en-US" altLang="el-GR" sz="1600" smtClean="0"/>
              <a:t>            if (System.getProperty("daofactory") != null) {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l-GR" sz="1600" smtClean="0"/>
              <a:t>                className = System.getProperty("daofactory");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l-GR" sz="1600" smtClean="0"/>
              <a:t>            }</a:t>
            </a:r>
          </a:p>
          <a:p>
            <a:pPr>
              <a:buFont typeface="Arial" panose="020B0604020202020204" pitchFamily="34" charset="0"/>
              <a:buNone/>
            </a:pPr>
            <a:endParaRPr lang="en-US" altLang="el-GR" sz="1600" smtClean="0"/>
          </a:p>
          <a:p>
            <a:pPr>
              <a:buFont typeface="Arial" panose="020B0604020202020204" pitchFamily="34" charset="0"/>
              <a:buNone/>
            </a:pPr>
            <a:r>
              <a:rPr lang="en-US" altLang="el-GR" sz="1600" smtClean="0"/>
              <a:t>            try {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l-GR" sz="1600" smtClean="0"/>
              <a:t>                factory = (DAOFactory) Class.forName(className).newInstance();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l-GR" sz="1600" smtClean="0"/>
              <a:t>            } catch (Exception e) {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l-GR" sz="1600" smtClean="0"/>
              <a:t>                e.printStackTrace();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l-GR" sz="1600" smtClean="0"/>
              <a:t>            }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l-GR" sz="1600" smtClean="0"/>
              <a:t>        }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l-GR" sz="1600" smtClean="0"/>
              <a:t>        return factory;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l-GR" sz="1600" smtClean="0"/>
              <a:t>    }</a:t>
            </a:r>
          </a:p>
          <a:p>
            <a:pPr>
              <a:buFont typeface="Arial" panose="020B0604020202020204" pitchFamily="34" charset="0"/>
              <a:buNone/>
            </a:pPr>
            <a:endParaRPr lang="en-US" altLang="el-GR" sz="1600" smtClean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mtClean="0"/>
              <a:t>στρατηγική: πρόβλημα</a:t>
            </a:r>
            <a:endParaRPr lang="en-US" altLang="el-GR" smtClean="0"/>
          </a:p>
        </p:txBody>
      </p:sp>
      <p:sp>
        <p:nvSpPr>
          <p:cNvPr id="23555" name="2 - Θέση περιεχομένου"/>
          <p:cNvSpPr>
            <a:spLocks noGrp="1"/>
          </p:cNvSpPr>
          <p:nvPr>
            <p:ph idx="1"/>
          </p:nvPr>
        </p:nvSpPr>
        <p:spPr>
          <a:xfrm>
            <a:off x="4716463" y="1052513"/>
            <a:ext cx="3970337" cy="5256212"/>
          </a:xfrm>
        </p:spPr>
        <p:txBody>
          <a:bodyPr/>
          <a:lstStyle/>
          <a:p>
            <a:r>
              <a:rPr lang="el-GR" altLang="el-GR" smtClean="0"/>
              <a:t>Θέλουμε να χρησιμοποιούμε διαφορετικούς αλγορίθμους ταξινόμησης</a:t>
            </a:r>
          </a:p>
          <a:p>
            <a:r>
              <a:rPr lang="el-GR" altLang="el-GR" smtClean="0"/>
              <a:t>Θέλουμε ευέλικτη εναλλαγή αλγορίθμων</a:t>
            </a:r>
          </a:p>
          <a:p>
            <a:r>
              <a:rPr lang="el-GR" altLang="el-GR" smtClean="0"/>
              <a:t>Θέλουμε να ενσωματώσουμε νέους αλγόριθμους (πχ mergeSort) χωρίς να αλλάξουμε την κλάση που χρησιμοποιεί την ταξινόμηση</a:t>
            </a:r>
          </a:p>
          <a:p>
            <a:r>
              <a:rPr lang="el-GR" altLang="el-GR" smtClean="0"/>
              <a:t>Η χρήση του if παραπέμπει σε πολυμορφισμό</a:t>
            </a:r>
          </a:p>
          <a:p>
            <a:endParaRPr lang="en-US" altLang="el-GR" smtClean="0"/>
          </a:p>
        </p:txBody>
      </p:sp>
      <p:sp>
        <p:nvSpPr>
          <p:cNvPr id="4" name="2 - Θέση περιεχομένου"/>
          <p:cNvSpPr txBox="1">
            <a:spLocks/>
          </p:cNvSpPr>
          <p:nvPr/>
        </p:nvSpPr>
        <p:spPr bwMode="auto">
          <a:xfrm>
            <a:off x="468313" y="1052513"/>
            <a:ext cx="3970337" cy="5256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defRPr/>
            </a:pPr>
            <a:r>
              <a:rPr lang="en-US" sz="1600" dirty="0">
                <a:latin typeface="+mn-lt"/>
                <a:cs typeface="+mn-cs"/>
              </a:rPr>
              <a:t>public class </a:t>
            </a:r>
            <a:r>
              <a:rPr lang="en-US" sz="1600" dirty="0" err="1">
                <a:latin typeface="+mn-lt"/>
                <a:cs typeface="+mn-cs"/>
              </a:rPr>
              <a:t>NoPattern</a:t>
            </a:r>
            <a:r>
              <a:rPr lang="en-US" sz="1600" dirty="0">
                <a:latin typeface="+mn-lt"/>
                <a:cs typeface="+mn-cs"/>
              </a:rPr>
              <a:t> {</a:t>
            </a:r>
          </a:p>
          <a:p>
            <a:pPr marL="342900" indent="-342900">
              <a:spcBef>
                <a:spcPct val="20000"/>
              </a:spcBef>
              <a:defRPr/>
            </a:pPr>
            <a:r>
              <a:rPr lang="en-US" sz="1600" dirty="0">
                <a:latin typeface="+mn-lt"/>
                <a:cs typeface="+mn-cs"/>
              </a:rPr>
              <a:t>    private </a:t>
            </a:r>
            <a:r>
              <a:rPr lang="en-US" sz="1600" dirty="0" err="1">
                <a:latin typeface="+mn-lt"/>
                <a:cs typeface="+mn-cs"/>
              </a:rPr>
              <a:t>boolean</a:t>
            </a:r>
            <a:r>
              <a:rPr lang="en-US" sz="1600" dirty="0">
                <a:latin typeface="+mn-lt"/>
                <a:cs typeface="+mn-cs"/>
              </a:rPr>
              <a:t> </a:t>
            </a:r>
            <a:r>
              <a:rPr lang="en-US" sz="1600" dirty="0" err="1">
                <a:latin typeface="+mn-lt"/>
                <a:cs typeface="+mn-cs"/>
              </a:rPr>
              <a:t>useQuicksort</a:t>
            </a:r>
            <a:r>
              <a:rPr lang="en-US" sz="1600" dirty="0">
                <a:latin typeface="+mn-lt"/>
                <a:cs typeface="+mn-cs"/>
              </a:rPr>
              <a:t>;</a:t>
            </a:r>
          </a:p>
          <a:p>
            <a:pPr marL="342900" indent="-342900">
              <a:spcBef>
                <a:spcPct val="20000"/>
              </a:spcBef>
              <a:defRPr/>
            </a:pPr>
            <a:r>
              <a:rPr lang="en-US" sz="1600" dirty="0">
                <a:latin typeface="+mn-lt"/>
                <a:cs typeface="+mn-cs"/>
              </a:rPr>
              <a:t>    </a:t>
            </a:r>
          </a:p>
          <a:p>
            <a:pPr marL="342900" indent="-342900">
              <a:spcBef>
                <a:spcPct val="20000"/>
              </a:spcBef>
              <a:defRPr/>
            </a:pPr>
            <a:r>
              <a:rPr lang="en-US" sz="1600" dirty="0">
                <a:latin typeface="+mn-lt"/>
                <a:cs typeface="+mn-cs"/>
              </a:rPr>
              <a:t>    public void </a:t>
            </a:r>
            <a:r>
              <a:rPr lang="en-US" sz="1600" dirty="0" err="1">
                <a:latin typeface="+mn-lt"/>
                <a:cs typeface="+mn-cs"/>
              </a:rPr>
              <a:t>doSomething</a:t>
            </a:r>
            <a:r>
              <a:rPr lang="en-US" sz="1600" dirty="0">
                <a:latin typeface="+mn-lt"/>
                <a:cs typeface="+mn-cs"/>
              </a:rPr>
              <a:t>() {</a:t>
            </a:r>
          </a:p>
          <a:p>
            <a:pPr marL="342900" indent="-342900">
              <a:spcBef>
                <a:spcPct val="20000"/>
              </a:spcBef>
              <a:defRPr/>
            </a:pPr>
            <a:r>
              <a:rPr lang="en-US" sz="1600" dirty="0">
                <a:latin typeface="+mn-lt"/>
                <a:cs typeface="+mn-cs"/>
              </a:rPr>
              <a:t>        if (</a:t>
            </a:r>
            <a:r>
              <a:rPr lang="en-US" sz="1600" dirty="0" err="1">
                <a:latin typeface="+mn-lt"/>
                <a:cs typeface="+mn-cs"/>
              </a:rPr>
              <a:t>useQuicksort</a:t>
            </a:r>
            <a:r>
              <a:rPr lang="en-US" sz="1600" dirty="0">
                <a:latin typeface="+mn-lt"/>
                <a:cs typeface="+mn-cs"/>
              </a:rPr>
              <a:t>) {</a:t>
            </a:r>
          </a:p>
          <a:p>
            <a:pPr marL="342900" indent="-342900">
              <a:spcBef>
                <a:spcPct val="20000"/>
              </a:spcBef>
              <a:defRPr/>
            </a:pPr>
            <a:r>
              <a:rPr lang="en-US" sz="1600" dirty="0">
                <a:latin typeface="+mn-lt"/>
                <a:cs typeface="+mn-cs"/>
              </a:rPr>
              <a:t>            </a:t>
            </a:r>
            <a:r>
              <a:rPr lang="en-US" sz="1600" dirty="0" err="1">
                <a:latin typeface="+mn-lt"/>
                <a:cs typeface="+mn-cs"/>
              </a:rPr>
              <a:t>quickSort</a:t>
            </a:r>
            <a:r>
              <a:rPr lang="en-US" sz="1600" dirty="0">
                <a:latin typeface="+mn-lt"/>
                <a:cs typeface="+mn-cs"/>
              </a:rPr>
              <a:t>();</a:t>
            </a:r>
          </a:p>
          <a:p>
            <a:pPr marL="342900" indent="-342900">
              <a:spcBef>
                <a:spcPct val="20000"/>
              </a:spcBef>
              <a:defRPr/>
            </a:pPr>
            <a:r>
              <a:rPr lang="en-US" sz="1600" dirty="0">
                <a:latin typeface="+mn-lt"/>
                <a:cs typeface="+mn-cs"/>
              </a:rPr>
              <a:t>        } else {</a:t>
            </a:r>
          </a:p>
          <a:p>
            <a:pPr marL="342900" indent="-342900">
              <a:spcBef>
                <a:spcPct val="20000"/>
              </a:spcBef>
              <a:defRPr/>
            </a:pPr>
            <a:r>
              <a:rPr lang="en-US" sz="1600" dirty="0">
                <a:latin typeface="+mn-lt"/>
                <a:cs typeface="+mn-cs"/>
              </a:rPr>
              <a:t>            </a:t>
            </a:r>
            <a:r>
              <a:rPr lang="en-US" sz="1600" dirty="0" err="1">
                <a:latin typeface="+mn-lt"/>
                <a:cs typeface="+mn-cs"/>
              </a:rPr>
              <a:t>bubbleSort</a:t>
            </a:r>
            <a:r>
              <a:rPr lang="en-US" sz="1600" dirty="0">
                <a:latin typeface="+mn-lt"/>
                <a:cs typeface="+mn-cs"/>
              </a:rPr>
              <a:t>();</a:t>
            </a:r>
          </a:p>
          <a:p>
            <a:pPr marL="342900" indent="-342900">
              <a:spcBef>
                <a:spcPct val="20000"/>
              </a:spcBef>
              <a:defRPr/>
            </a:pPr>
            <a:r>
              <a:rPr lang="en-US" sz="1600" dirty="0">
                <a:latin typeface="+mn-lt"/>
                <a:cs typeface="+mn-cs"/>
              </a:rPr>
              <a:t>        }</a:t>
            </a:r>
          </a:p>
          <a:p>
            <a:pPr marL="342900" indent="-342900">
              <a:spcBef>
                <a:spcPct val="20000"/>
              </a:spcBef>
              <a:defRPr/>
            </a:pPr>
            <a:r>
              <a:rPr lang="en-US" sz="1600" dirty="0">
                <a:latin typeface="+mn-lt"/>
                <a:cs typeface="+mn-cs"/>
              </a:rPr>
              <a:t>    }</a:t>
            </a:r>
          </a:p>
          <a:p>
            <a:pPr marL="342900" indent="-342900">
              <a:spcBef>
                <a:spcPct val="20000"/>
              </a:spcBef>
              <a:defRPr/>
            </a:pPr>
            <a:r>
              <a:rPr lang="en-US" sz="1600" dirty="0">
                <a:latin typeface="+mn-lt"/>
                <a:cs typeface="+mn-cs"/>
              </a:rPr>
              <a:t>    </a:t>
            </a:r>
          </a:p>
          <a:p>
            <a:pPr marL="342900" indent="-342900">
              <a:spcBef>
                <a:spcPct val="20000"/>
              </a:spcBef>
              <a:defRPr/>
            </a:pPr>
            <a:r>
              <a:rPr lang="en-US" sz="1600" dirty="0">
                <a:latin typeface="+mn-lt"/>
                <a:cs typeface="+mn-cs"/>
              </a:rPr>
              <a:t>    </a:t>
            </a:r>
          </a:p>
          <a:p>
            <a:pPr marL="342900" indent="-342900">
              <a:spcBef>
                <a:spcPct val="20000"/>
              </a:spcBef>
              <a:defRPr/>
            </a:pPr>
            <a:r>
              <a:rPr lang="en-US" sz="1600" dirty="0">
                <a:latin typeface="+mn-lt"/>
                <a:cs typeface="+mn-cs"/>
              </a:rPr>
              <a:t>    private void </a:t>
            </a:r>
            <a:r>
              <a:rPr lang="en-US" sz="1600" dirty="0" err="1">
                <a:latin typeface="+mn-lt"/>
                <a:cs typeface="+mn-cs"/>
              </a:rPr>
              <a:t>quickSort</a:t>
            </a:r>
            <a:r>
              <a:rPr lang="en-US" sz="1600" dirty="0">
                <a:latin typeface="+mn-lt"/>
                <a:cs typeface="+mn-cs"/>
              </a:rPr>
              <a:t>() {}</a:t>
            </a:r>
          </a:p>
          <a:p>
            <a:pPr marL="342900" indent="-342900">
              <a:spcBef>
                <a:spcPct val="20000"/>
              </a:spcBef>
              <a:defRPr/>
            </a:pPr>
            <a:r>
              <a:rPr lang="en-US" sz="1600" dirty="0">
                <a:latin typeface="+mn-lt"/>
                <a:cs typeface="+mn-cs"/>
              </a:rPr>
              <a:t>    private void </a:t>
            </a:r>
            <a:r>
              <a:rPr lang="en-US" sz="1600" dirty="0" err="1">
                <a:latin typeface="+mn-lt"/>
                <a:cs typeface="+mn-cs"/>
              </a:rPr>
              <a:t>bubbleSort</a:t>
            </a:r>
            <a:r>
              <a:rPr lang="en-US" sz="1600" dirty="0">
                <a:latin typeface="+mn-lt"/>
                <a:cs typeface="+mn-cs"/>
              </a:rPr>
              <a:t>() {}</a:t>
            </a:r>
          </a:p>
          <a:p>
            <a:pPr marL="342900" indent="-342900">
              <a:spcBef>
                <a:spcPct val="20000"/>
              </a:spcBef>
              <a:defRPr/>
            </a:pPr>
            <a:r>
              <a:rPr lang="en-US" sz="1600" dirty="0">
                <a:latin typeface="+mn-lt"/>
                <a:cs typeface="+mn-cs"/>
              </a:rPr>
              <a:t>    </a:t>
            </a:r>
          </a:p>
          <a:p>
            <a:pPr marL="342900" indent="-342900">
              <a:spcBef>
                <a:spcPct val="20000"/>
              </a:spcBef>
              <a:defRPr/>
            </a:pPr>
            <a:r>
              <a:rPr lang="en-US" sz="1600" dirty="0">
                <a:latin typeface="+mn-lt"/>
                <a:cs typeface="+mn-cs"/>
              </a:rPr>
              <a:t>}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mtClean="0"/>
              <a:t>στρατηγική</a:t>
            </a:r>
            <a:endParaRPr lang="en-US" altLang="el-GR" smtClean="0"/>
          </a:p>
        </p:txBody>
      </p:sp>
      <p:sp>
        <p:nvSpPr>
          <p:cNvPr id="24579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altLang="el-GR" smtClean="0"/>
              <a:t>Όνομα: Στρατηγική</a:t>
            </a:r>
          </a:p>
          <a:p>
            <a:r>
              <a:rPr lang="el-GR" altLang="el-GR" smtClean="0"/>
              <a:t>Πρόβλημα: Η χρήση διαφορετικών αλγορίθμων που υλοποιούν διαφορετικές πολιτικές για την επίλυση ενός προβλήματος. Θέλουμε να εναλλάσσουμε τις πολιτικές</a:t>
            </a:r>
          </a:p>
          <a:p>
            <a:r>
              <a:rPr lang="el-GR" altLang="el-GR" smtClean="0"/>
              <a:t>Λύση: Κάθε αλγόριθμος ή πολιτική και μία διαφορετική κλάση. Κάθε διαφορετική κλάση υλοποιεί μία κοινή διεπαφή (ή κληρονομεί την ίδια αφηρημένη κλάση)</a:t>
            </a:r>
          </a:p>
          <a:p>
            <a:r>
              <a:rPr lang="el-GR" altLang="el-GR" smtClean="0"/>
              <a:t>Κατηγορία: Συμπεριφορικό</a:t>
            </a:r>
          </a:p>
          <a:p>
            <a:endParaRPr lang="en-US" altLang="el-GR" smtClean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mtClean="0"/>
              <a:t>στρατηγική: δομή</a:t>
            </a:r>
            <a:endParaRPr lang="en-US" altLang="el-GR" smtClean="0"/>
          </a:p>
        </p:txBody>
      </p:sp>
      <p:pic>
        <p:nvPicPr>
          <p:cNvPr id="25603" name="Picture 3" descr="Στρατηγική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835150" y="1341438"/>
            <a:ext cx="4824413" cy="3455987"/>
          </a:xfrm>
          <a:noFill/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mtClean="0"/>
              <a:t>στρατηγική: παράδειγμα</a:t>
            </a:r>
            <a:endParaRPr lang="en-US" altLang="el-GR" smtClean="0"/>
          </a:p>
        </p:txBody>
      </p:sp>
      <p:sp>
        <p:nvSpPr>
          <p:cNvPr id="26627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4076700"/>
            <a:ext cx="8229600" cy="2232025"/>
          </a:xfrm>
        </p:spPr>
        <p:txBody>
          <a:bodyPr/>
          <a:lstStyle/>
          <a:p>
            <a:r>
              <a:rPr lang="el-GR" altLang="el-GR" smtClean="0"/>
              <a:t>Η κλάση Context χρησιμοποιεί αντικείμενα που υλοποιούν τη στρατηγική</a:t>
            </a:r>
          </a:p>
          <a:p>
            <a:r>
              <a:rPr lang="el-GR" altLang="el-GR" smtClean="0"/>
              <a:t>Η διεπαφή SortingStrategy ορίζει τη στρατηγική και ιδιαίτερα τη λειτουργία sort()</a:t>
            </a:r>
          </a:p>
          <a:p>
            <a:r>
              <a:rPr lang="el-GR" altLang="el-GR" smtClean="0"/>
              <a:t>Διαφορετικές κλάσεις υλοποιούν τη διεπαφή παρέχοντας διαφορετική υλοποίηση της ταξινόμησης πολυμορφικά</a:t>
            </a:r>
          </a:p>
          <a:p>
            <a:endParaRPr lang="en-US" altLang="el-GR" smtClean="0"/>
          </a:p>
        </p:txBody>
      </p:sp>
      <p:pic>
        <p:nvPicPr>
          <p:cNvPr id="26628" name="Picture 4" descr="Strategy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6375" y="1052513"/>
            <a:ext cx="4860925" cy="2663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mtClean="0"/>
              <a:t>στρατηγική: σύστημα δανεισμού</a:t>
            </a:r>
            <a:endParaRPr lang="en-US" altLang="el-GR" smtClean="0"/>
          </a:p>
        </p:txBody>
      </p:sp>
      <p:sp>
        <p:nvSpPr>
          <p:cNvPr id="27651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4868863"/>
            <a:ext cx="8229600" cy="1439862"/>
          </a:xfrm>
        </p:spPr>
        <p:txBody>
          <a:bodyPr/>
          <a:lstStyle/>
          <a:p>
            <a:pPr>
              <a:buFont typeface="Arial" panose="020B0604020202020204" pitchFamily="34" charset="0"/>
              <a:buNone/>
            </a:pPr>
            <a:r>
              <a:rPr lang="el-GR" altLang="el-GR" smtClean="0"/>
              <a:t>Στρατηγική υπολογισμού προστίμου</a:t>
            </a:r>
            <a:endParaRPr lang="en-US" altLang="el-GR" smtClean="0"/>
          </a:p>
        </p:txBody>
      </p:sp>
      <p:pic>
        <p:nvPicPr>
          <p:cNvPr id="27652" name="Picture 4" descr="09_024_ΔΤΑΣΔΣτρατηγικήΠροστίμου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550" y="1125538"/>
            <a:ext cx="4949825" cy="3625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mtClean="0"/>
              <a:t>στρατηγική παραλλαγές</a:t>
            </a:r>
            <a:endParaRPr lang="en-US" altLang="el-GR" smtClean="0"/>
          </a:p>
        </p:txBody>
      </p:sp>
      <p:sp>
        <p:nvSpPr>
          <p:cNvPr id="28675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None/>
            </a:pPr>
            <a:r>
              <a:rPr lang="en-US" altLang="el-GR" smtClean="0"/>
              <a:t>public interface FineStrategy {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l-GR" smtClean="0"/>
              <a:t>     Money calculateFine(Loan loan);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l-GR" smtClean="0"/>
              <a:t>} // </a:t>
            </a:r>
            <a:r>
              <a:rPr lang="el-GR" altLang="el-GR" smtClean="0"/>
              <a:t>εξάρτηση με την κλάση </a:t>
            </a:r>
            <a:r>
              <a:rPr lang="en-US" altLang="el-GR" smtClean="0"/>
              <a:t>Loan (</a:t>
            </a:r>
            <a:r>
              <a:rPr lang="el-GR" altLang="el-GR" smtClean="0"/>
              <a:t>υψηλή σύζευξη)</a:t>
            </a:r>
          </a:p>
          <a:p>
            <a:pPr>
              <a:buFont typeface="Arial" panose="020B0604020202020204" pitchFamily="34" charset="0"/>
              <a:buNone/>
            </a:pPr>
            <a:endParaRPr lang="el-GR" altLang="el-GR" smtClean="0"/>
          </a:p>
          <a:p>
            <a:pPr>
              <a:buFont typeface="Arial" panose="020B0604020202020204" pitchFamily="34" charset="0"/>
              <a:buNone/>
            </a:pPr>
            <a:endParaRPr lang="el-GR" altLang="el-GR" smtClean="0"/>
          </a:p>
          <a:p>
            <a:pPr>
              <a:buFont typeface="Arial" panose="020B0604020202020204" pitchFamily="34" charset="0"/>
              <a:buNone/>
            </a:pPr>
            <a:r>
              <a:rPr lang="en-US" altLang="el-GR" smtClean="0"/>
              <a:t>public interface FineStrategy {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l-GR" smtClean="0"/>
              <a:t>     Money calculateFine(Calendar due,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l-GR" smtClean="0"/>
              <a:t>             Calendar returnDate, Money dailyFine);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l-GR" smtClean="0"/>
              <a:t>} // </a:t>
            </a:r>
            <a:r>
              <a:rPr lang="el-GR" altLang="el-GR" smtClean="0"/>
              <a:t>μικρότερη σύζευξη – λιγότερο σταθερή διεπαφή</a:t>
            </a:r>
            <a:endParaRPr lang="en-US" altLang="el-GR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mtClean="0"/>
              <a:t>στρατηγική χρήση</a:t>
            </a:r>
            <a:endParaRPr lang="en-US" altLang="el-GR" smtClean="0"/>
          </a:p>
        </p:txBody>
      </p:sp>
      <p:sp>
        <p:nvSpPr>
          <p:cNvPr id="29699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altLang="el-GR" smtClean="0"/>
              <a:t>Διαφορετικές πολιτικές για το ίδιο πρόβλημα</a:t>
            </a:r>
          </a:p>
          <a:p>
            <a:r>
              <a:rPr lang="el-GR" altLang="el-GR" smtClean="0"/>
              <a:t>Χρήση πολυμορφισμού αντί για ευρεία χρήση if ή switch</a:t>
            </a:r>
          </a:p>
          <a:p>
            <a:r>
              <a:rPr lang="el-GR" altLang="el-GR" smtClean="0"/>
              <a:t>Ενθυλάκωση διαφορετικών αλγορίθμων με τον ίδιο σκοπό.</a:t>
            </a:r>
          </a:p>
          <a:p>
            <a:endParaRPr lang="en-US" altLang="el-GR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mtClean="0"/>
              <a:t>μέθοδος υπόδειγμα: πρόβλημα</a:t>
            </a:r>
            <a:endParaRPr lang="en-US" altLang="el-GR" smtClean="0"/>
          </a:p>
        </p:txBody>
      </p:sp>
      <p:sp>
        <p:nvSpPr>
          <p:cNvPr id="3072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4292600"/>
            <a:ext cx="8229600" cy="2016125"/>
          </a:xfrm>
        </p:spPr>
        <p:txBody>
          <a:bodyPr/>
          <a:lstStyle/>
          <a:p>
            <a:r>
              <a:rPr lang="el-GR" altLang="el-GR" smtClean="0"/>
              <a:t>Η μετακίνηση ενός σχήματος αποτελείται από τρεις πράξεις. Τη διαγραφή από την παλιά θέση, την εύρεση του νέου σημείου και τη δημιουργία σε νέα θέση.</a:t>
            </a:r>
          </a:p>
          <a:p>
            <a:r>
              <a:rPr lang="el-GR" altLang="el-GR" smtClean="0"/>
              <a:t>Η διαδικασία μετακίνησης ενός σχήματος είναι αμετάβλητη αλλά οι λεπτομέρειες υλοποιούνται για κάθε κλάση ξεχωριστά.</a:t>
            </a:r>
          </a:p>
          <a:p>
            <a:endParaRPr lang="en-US" altLang="el-GR" smtClean="0"/>
          </a:p>
        </p:txBody>
      </p:sp>
      <p:pic>
        <p:nvPicPr>
          <p:cNvPr id="30724" name="Picture 4" descr="ΜέθοδοςΥπόδειγμαΑρχικόΠρόβλημα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4438" y="1268413"/>
            <a:ext cx="3816350" cy="2820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mtClean="0"/>
              <a:t>μέθοδος υπόδειγμα</a:t>
            </a:r>
            <a:endParaRPr lang="en-US" altLang="el-GR" smtClean="0"/>
          </a:p>
        </p:txBody>
      </p:sp>
      <p:sp>
        <p:nvSpPr>
          <p:cNvPr id="31747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altLang="el-GR" smtClean="0"/>
              <a:t>Όνομα: Μέθοδος Υπόδειγμα (Template Method)</a:t>
            </a:r>
          </a:p>
          <a:p>
            <a:r>
              <a:rPr lang="el-GR" altLang="el-GR" smtClean="0"/>
              <a:t>Πρόβλημα: Η υλοποίηση ενός αλγορίθμου, ο οποίος έχει αμετάβλητα σημεία και ταυτόχρονα σημεία που μεταβάλλονται</a:t>
            </a:r>
          </a:p>
          <a:p>
            <a:r>
              <a:rPr lang="el-GR" altLang="el-GR" smtClean="0"/>
              <a:t>Λύση: Η δημιουργία μίας μεθόδου «υπόδειγμα» που ορίζει τον σκελετό (αμετάβλητα σημεία) του αλγορίθμου. Υποκλάσεις μπορεί να επαναορίζουν βήματα του αλγορίθμου</a:t>
            </a:r>
          </a:p>
          <a:p>
            <a:r>
              <a:rPr lang="el-GR" altLang="el-GR" smtClean="0"/>
              <a:t>Κατηγορία: Συμπεριφορικό</a:t>
            </a:r>
          </a:p>
          <a:p>
            <a:endParaRPr lang="en-US" altLang="el-GR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mtClean="0"/>
              <a:t>αφηρημένο εργοστάσιο: πρόβλημα</a:t>
            </a:r>
            <a:endParaRPr lang="en-US" altLang="el-GR" smtClean="0"/>
          </a:p>
        </p:txBody>
      </p:sp>
      <p:sp>
        <p:nvSpPr>
          <p:cNvPr id="14339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4149725"/>
            <a:ext cx="8229600" cy="2159000"/>
          </a:xfrm>
        </p:spPr>
        <p:txBody>
          <a:bodyPr/>
          <a:lstStyle/>
          <a:p>
            <a:r>
              <a:rPr lang="el-GR" altLang="el-GR" smtClean="0"/>
              <a:t>Με το συγκεκριμένο εργοστάσιο λύσαμε το πρόβλημα δημιουργίας ενός σχήματος για δύο διαφορετικά λειτουργικά συστήματα τοποθετώντας την απόφαση δημιουργίας αντικειμένων σε ένα σημείο. </a:t>
            </a:r>
          </a:p>
          <a:p>
            <a:r>
              <a:rPr lang="el-GR" altLang="el-GR" smtClean="0"/>
              <a:t>Τι γίνεται όταν θέλουμε να επεκτείνουμε το λογισμικό για περισσότερα σχήματα;</a:t>
            </a:r>
          </a:p>
          <a:p>
            <a:endParaRPr lang="en-US" altLang="el-GR" smtClean="0"/>
          </a:p>
        </p:txBody>
      </p:sp>
      <p:pic>
        <p:nvPicPr>
          <p:cNvPr id="14340" name="Picture 5" descr="09_016_ΔΤΣχήματαΑφηρημένοΕργοστάσιοΑρχικόΠρόβλημα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450" y="981075"/>
            <a:ext cx="6337300" cy="3013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mtClean="0"/>
              <a:t>μέθοδος υπόδειγμα: δομή</a:t>
            </a:r>
            <a:endParaRPr lang="en-US" altLang="el-GR" smtClean="0"/>
          </a:p>
        </p:txBody>
      </p:sp>
      <p:sp>
        <p:nvSpPr>
          <p:cNvPr id="32771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4508500"/>
            <a:ext cx="8229600" cy="1800225"/>
          </a:xfrm>
        </p:spPr>
        <p:txBody>
          <a:bodyPr/>
          <a:lstStyle/>
          <a:p>
            <a:r>
              <a:rPr lang="el-GR" altLang="el-GR" sz="1800" smtClean="0"/>
              <a:t>Η κλάση </a:t>
            </a:r>
            <a:r>
              <a:rPr lang="en-US" altLang="el-GR" sz="1800" smtClean="0"/>
              <a:t>AbstractClass </a:t>
            </a:r>
            <a:r>
              <a:rPr lang="el-GR" altLang="el-GR" sz="1800" smtClean="0"/>
              <a:t>είναι αφηρημένη. Η μέθοδος υπόδειγμα (</a:t>
            </a:r>
            <a:r>
              <a:rPr lang="en-US" altLang="el-GR" sz="1800" smtClean="0"/>
              <a:t>TemplateMethod) </a:t>
            </a:r>
            <a:r>
              <a:rPr lang="el-GR" altLang="el-GR" sz="1800" smtClean="0"/>
              <a:t>χρησιμοποιεί τις αφηρημένες λειτουργίες </a:t>
            </a:r>
            <a:r>
              <a:rPr lang="en-US" altLang="el-GR" sz="1800" smtClean="0"/>
              <a:t>Operation1 </a:t>
            </a:r>
            <a:r>
              <a:rPr lang="el-GR" altLang="el-GR" sz="1800" smtClean="0"/>
              <a:t>και </a:t>
            </a:r>
            <a:r>
              <a:rPr lang="en-US" altLang="el-GR" sz="1800" smtClean="0"/>
              <a:t>Operation2</a:t>
            </a:r>
          </a:p>
          <a:p>
            <a:r>
              <a:rPr lang="el-GR" altLang="el-GR" sz="1800" smtClean="0"/>
              <a:t>Η κλάση </a:t>
            </a:r>
            <a:r>
              <a:rPr lang="en-US" altLang="el-GR" sz="1800" smtClean="0"/>
              <a:t>ConcreteClass </a:t>
            </a:r>
            <a:r>
              <a:rPr lang="el-GR" altLang="el-GR" sz="1800" smtClean="0"/>
              <a:t>παρέχει την υλοποίηση των λειτουργιών </a:t>
            </a:r>
            <a:r>
              <a:rPr lang="en-US" altLang="el-GR" sz="1800" smtClean="0"/>
              <a:t>Operation1 </a:t>
            </a:r>
            <a:r>
              <a:rPr lang="el-GR" altLang="el-GR" sz="1800" smtClean="0"/>
              <a:t>και </a:t>
            </a:r>
            <a:r>
              <a:rPr lang="en-US" altLang="el-GR" sz="1800" smtClean="0"/>
              <a:t>Operation2. </a:t>
            </a:r>
            <a:r>
              <a:rPr lang="el-GR" altLang="el-GR" sz="1800" smtClean="0"/>
              <a:t>Άλλες υποκλάσεις της </a:t>
            </a:r>
            <a:r>
              <a:rPr lang="en-US" altLang="el-GR" sz="1800" smtClean="0"/>
              <a:t>AbstractClass </a:t>
            </a:r>
            <a:r>
              <a:rPr lang="el-GR" altLang="el-GR" sz="1800" smtClean="0"/>
              <a:t>παρέχουν διαφορετική υλοποίηση των </a:t>
            </a:r>
            <a:r>
              <a:rPr lang="en-US" altLang="el-GR" sz="1800" smtClean="0"/>
              <a:t>Operation1 </a:t>
            </a:r>
            <a:r>
              <a:rPr lang="el-GR" altLang="el-GR" sz="1800" smtClean="0"/>
              <a:t>και </a:t>
            </a:r>
            <a:r>
              <a:rPr lang="en-US" altLang="el-GR" sz="1800" smtClean="0"/>
              <a:t>Operation2 </a:t>
            </a:r>
            <a:r>
              <a:rPr lang="el-GR" altLang="el-GR" sz="1800" smtClean="0"/>
              <a:t>και επιτυγχάνεται πολυμορφική συμπεριφορά</a:t>
            </a:r>
          </a:p>
          <a:p>
            <a:endParaRPr lang="en-US" altLang="el-GR" sz="1800" smtClean="0"/>
          </a:p>
        </p:txBody>
      </p:sp>
      <p:pic>
        <p:nvPicPr>
          <p:cNvPr id="32772" name="Picture 4" descr="ΔΤΜέθοδοςΥπόδειγμα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8175" y="1125538"/>
            <a:ext cx="5111750" cy="3257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mtClean="0"/>
              <a:t>μέθοδος υπόδειγμα: παράδειγμα</a:t>
            </a:r>
            <a:endParaRPr lang="en-US" altLang="el-GR" smtClean="0"/>
          </a:p>
        </p:txBody>
      </p:sp>
      <p:sp>
        <p:nvSpPr>
          <p:cNvPr id="33795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5589588"/>
            <a:ext cx="8229600" cy="719137"/>
          </a:xfrm>
        </p:spPr>
        <p:txBody>
          <a:bodyPr/>
          <a:lstStyle/>
          <a:p>
            <a:pPr>
              <a:buFont typeface="Arial" panose="020B0604020202020204" pitchFamily="34" charset="0"/>
              <a:buNone/>
            </a:pPr>
            <a:r>
              <a:rPr lang="el-GR" altLang="el-GR" smtClean="0"/>
              <a:t>Η μέθοδος move είναι η μέθοδος υπόδειγμα</a:t>
            </a:r>
          </a:p>
          <a:p>
            <a:endParaRPr lang="en-US" altLang="el-GR" smtClean="0"/>
          </a:p>
        </p:txBody>
      </p:sp>
      <p:pic>
        <p:nvPicPr>
          <p:cNvPr id="33796" name="Εικόνα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6013" y="1268413"/>
            <a:ext cx="5400675" cy="3451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mtClean="0"/>
              <a:t>κατάσταση</a:t>
            </a:r>
          </a:p>
        </p:txBody>
      </p:sp>
      <p:sp>
        <p:nvSpPr>
          <p:cNvPr id="34819" name="Θέση περιεχομένου 4"/>
          <p:cNvSpPr>
            <a:spLocks noGrp="1"/>
          </p:cNvSpPr>
          <p:nvPr>
            <p:ph idx="1"/>
          </p:nvPr>
        </p:nvSpPr>
        <p:spPr>
          <a:xfrm>
            <a:off x="457200" y="4581525"/>
            <a:ext cx="8229600" cy="1727200"/>
          </a:xfrm>
        </p:spPr>
        <p:txBody>
          <a:bodyPr/>
          <a:lstStyle/>
          <a:p>
            <a:r>
              <a:rPr lang="el-GR" altLang="el-GR" smtClean="0"/>
              <a:t>Στην υλοποίηση των μεθόδων που επηρεάζουν την αλλαγή της κατάστασης του αντικειμένου της κλάση </a:t>
            </a:r>
            <a:r>
              <a:rPr lang="en-US" altLang="el-GR" smtClean="0"/>
              <a:t>Alarm</a:t>
            </a:r>
            <a:r>
              <a:rPr lang="el-GR" altLang="el-GR" smtClean="0"/>
              <a:t> γίνεται εκτενής χρήση της υποθετικής λογικής.</a:t>
            </a:r>
          </a:p>
        </p:txBody>
      </p:sp>
      <p:pic>
        <p:nvPicPr>
          <p:cNvPr id="34820" name="Εικόνα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7813" y="1287463"/>
            <a:ext cx="5616575" cy="2708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mtClean="0"/>
              <a:t>κατάσταση</a:t>
            </a:r>
          </a:p>
        </p:txBody>
      </p:sp>
      <p:sp>
        <p:nvSpPr>
          <p:cNvPr id="35843" name="Θέση περιεχομένου 2"/>
          <p:cNvSpPr>
            <a:spLocks noGrp="1"/>
          </p:cNvSpPr>
          <p:nvPr>
            <p:ph idx="1"/>
          </p:nvPr>
        </p:nvSpPr>
        <p:spPr>
          <a:xfrm>
            <a:off x="457200" y="4292600"/>
            <a:ext cx="8229600" cy="2016125"/>
          </a:xfrm>
        </p:spPr>
        <p:txBody>
          <a:bodyPr/>
          <a:lstStyle/>
          <a:p>
            <a:r>
              <a:rPr lang="el-GR" altLang="el-GR" sz="2000" smtClean="0"/>
              <a:t>Δεν αποφασίζει η κλάση </a:t>
            </a:r>
            <a:r>
              <a:rPr lang="en-US" altLang="el-GR" sz="2000" smtClean="0"/>
              <a:t>Alarm </a:t>
            </a:r>
            <a:r>
              <a:rPr lang="el-GR" altLang="el-GR" sz="2000" smtClean="0"/>
              <a:t>για την επόμενη κατάσταση.</a:t>
            </a:r>
          </a:p>
          <a:p>
            <a:r>
              <a:rPr lang="el-GR" altLang="el-GR" sz="2000" smtClean="0"/>
              <a:t>Κάθε διαφορετική κατάσταση γίνεται υποκλάση της κλάσης </a:t>
            </a:r>
            <a:r>
              <a:rPr lang="en-US" altLang="el-GR" sz="2000" smtClean="0"/>
              <a:t>AlarmObjectState.</a:t>
            </a:r>
            <a:endParaRPr lang="el-GR" altLang="el-GR" sz="2000" smtClean="0"/>
          </a:p>
          <a:p>
            <a:r>
              <a:rPr lang="el-GR" altLang="el-GR" sz="2000" smtClean="0"/>
              <a:t>Ο επαναορισμός των μεθόδων </a:t>
            </a:r>
            <a:r>
              <a:rPr lang="en-US" altLang="el-GR" sz="2000" smtClean="0"/>
              <a:t>arm, disarm, sirenTest, intrusion, deactivate </a:t>
            </a:r>
            <a:r>
              <a:rPr lang="el-GR" altLang="el-GR" sz="2000" smtClean="0"/>
              <a:t>σε κάθε υποκλάση παρέχει την επόμενη κατάσταση χωρίς τη χρήση υποθετικής λογικής.</a:t>
            </a:r>
            <a:endParaRPr lang="en-US" altLang="el-GR" sz="2000" smtClean="0"/>
          </a:p>
          <a:p>
            <a:endParaRPr lang="el-GR" altLang="el-GR" sz="2000" smtClean="0"/>
          </a:p>
        </p:txBody>
      </p:sp>
      <p:pic>
        <p:nvPicPr>
          <p:cNvPr id="35844" name="Εικόνα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4213" y="1123950"/>
            <a:ext cx="6767512" cy="3103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mtClean="0"/>
              <a:t>κατάσταση υλοποίηση</a:t>
            </a:r>
          </a:p>
        </p:txBody>
      </p:sp>
      <p:sp>
        <p:nvSpPr>
          <p:cNvPr id="36867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r>
              <a:rPr lang="en-US" altLang="el-GR" smtClean="0"/>
              <a:t>abstract class AlarmObjectState {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altLang="el-GR" smtClean="0"/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el-GR" smtClean="0"/>
              <a:t>    abstract AlarmState getState();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el-GR" smtClean="0"/>
              <a:t>    void arm(Alarm alarm) {}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el-GR" smtClean="0"/>
              <a:t>    void disarm(Alarm alarm) {}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el-GR" smtClean="0"/>
              <a:t>    void sirenTest(Alarm alarm) {}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el-GR" smtClean="0"/>
              <a:t>    void intrusion(Alarm alarm) {}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el-GR" smtClean="0"/>
              <a:t>    void deactivate(Alarm alarm) {}    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el-GR" smtClean="0"/>
              <a:t>        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el-GR" smtClean="0"/>
              <a:t>}</a:t>
            </a:r>
            <a:endParaRPr lang="el-GR" altLang="el-GR" smtClean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mtClean="0"/>
              <a:t>κατάσταση υλοποίηση (2)</a:t>
            </a:r>
          </a:p>
        </p:txBody>
      </p:sp>
      <p:sp>
        <p:nvSpPr>
          <p:cNvPr id="37891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r>
              <a:rPr lang="en-US" altLang="el-GR" sz="1800" smtClean="0"/>
              <a:t>class StandByState extends AlarmObjectState {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el-GR" sz="1800" smtClean="0"/>
              <a:t>    @Override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el-GR" sz="1800" smtClean="0"/>
              <a:t>    AlarmState getState() {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el-GR" sz="1800" smtClean="0"/>
              <a:t>        return AlarmState.STANDBY;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el-GR" sz="1800" smtClean="0"/>
              <a:t>    }  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el-GR" sz="1800" smtClean="0"/>
              <a:t>    @Override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el-GR" sz="1800" smtClean="0"/>
              <a:t>    void arm(Alarm alarm) {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el-GR" sz="1800" smtClean="0"/>
              <a:t>        if (alarm.closedWindows()) {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el-GR" sz="1800" smtClean="0"/>
              <a:t>            alarm.setObjectState(new ArmedState());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el-GR" sz="1800" smtClean="0"/>
              <a:t>        }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el-GR" sz="1800" smtClean="0"/>
              <a:t>    }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el-GR" sz="1800" smtClean="0"/>
              <a:t>    @Override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el-GR" sz="1800" smtClean="0"/>
              <a:t>    void sirenTest(Alarm alarm) {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el-GR" sz="1800" smtClean="0"/>
              <a:t>        alarm.getSiren().start();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el-GR" sz="1800" smtClean="0"/>
              <a:t>        alarm.setObjectState(new ActiveState());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el-GR" sz="1800" smtClean="0"/>
              <a:t>    }</a:t>
            </a:r>
            <a:r>
              <a:rPr lang="el-GR" altLang="el-GR" sz="1800" smtClean="0"/>
              <a:t> </a:t>
            </a:r>
            <a:r>
              <a:rPr lang="en-US" altLang="el-GR" sz="1800" smtClean="0"/>
              <a:t>}</a:t>
            </a:r>
            <a:endParaRPr lang="el-GR" altLang="el-GR" sz="1800" smtClean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mtClean="0"/>
              <a:t>κατάσταση υλοποίηση (3) </a:t>
            </a:r>
          </a:p>
        </p:txBody>
      </p:sp>
      <p:sp>
        <p:nvSpPr>
          <p:cNvPr id="38915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r>
              <a:rPr lang="en-US" altLang="el-GR" sz="1800" smtClean="0"/>
              <a:t>class ArmedState extends AlarmObjectState {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el-GR" sz="1800" smtClean="0"/>
              <a:t>    @Override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el-GR" sz="1800" smtClean="0"/>
              <a:t>    AlarmState getState() {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el-GR" sz="1800" smtClean="0"/>
              <a:t>        return AlarmState.ARMED;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el-GR" sz="1800" smtClean="0"/>
              <a:t>    }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el-GR" sz="1800" smtClean="0"/>
              <a:t>    @Override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el-GR" sz="1800" smtClean="0"/>
              <a:t>    void intrusion(Alarm alarm) {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el-GR" sz="1800" smtClean="0"/>
              <a:t>        alarm.getSiren().start();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el-GR" sz="1800" smtClean="0"/>
              <a:t>        alarm.setObjectState(new ActiveState());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el-GR" sz="1800" smtClean="0"/>
              <a:t>    }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el-GR" sz="1800" smtClean="0"/>
              <a:t>    @Override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el-GR" sz="1800" smtClean="0"/>
              <a:t>    void disarm(Alarm alarm) {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el-GR" sz="1800" smtClean="0"/>
              <a:t>        alarm.setObjectState(new StandByState());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el-GR" sz="1800" smtClean="0"/>
              <a:t>    }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el-GR" sz="1800" smtClean="0"/>
              <a:t>}</a:t>
            </a:r>
            <a:endParaRPr lang="el-GR" altLang="el-GR" sz="1800" smtClean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mtClean="0"/>
              <a:t>κατάσταση υλοποίηση (3)</a:t>
            </a:r>
          </a:p>
        </p:txBody>
      </p:sp>
      <p:sp>
        <p:nvSpPr>
          <p:cNvPr id="39939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r>
              <a:rPr lang="en-US" altLang="el-GR" sz="1800" smtClean="0"/>
              <a:t>class ActiveState extends AlarmObjectState {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altLang="el-GR" sz="1800" smtClean="0"/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el-GR" sz="1800" smtClean="0"/>
              <a:t>    @Override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el-GR" sz="1800" smtClean="0"/>
              <a:t>    public void deactivate(Alarm alarm) {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el-GR" sz="1800" smtClean="0"/>
              <a:t>        alarm.getSiren().stop();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el-GR" sz="1800" smtClean="0"/>
              <a:t>        alarm.setObjectState(new StandByState());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el-GR" sz="1800" smtClean="0"/>
              <a:t>    }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altLang="el-GR" sz="1800" smtClean="0"/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el-GR" sz="1800" smtClean="0"/>
              <a:t>    @Override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el-GR" sz="1800" smtClean="0"/>
              <a:t>    public AlarmState getState() {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el-GR" sz="1800" smtClean="0"/>
              <a:t>        return AlarmState.ACTIVATED;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el-GR" sz="1800" smtClean="0"/>
              <a:t>    }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el-GR" sz="1800" smtClean="0"/>
              <a:t>}</a:t>
            </a:r>
            <a:endParaRPr lang="el-GR" altLang="el-GR" sz="1800" smtClean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mtClean="0"/>
              <a:t>κατάσταση (</a:t>
            </a:r>
            <a:r>
              <a:rPr lang="en-US" altLang="el-GR" smtClean="0"/>
              <a:t>State)</a:t>
            </a:r>
            <a:endParaRPr lang="el-GR" altLang="el-GR" smtClean="0"/>
          </a:p>
        </p:txBody>
      </p:sp>
      <p:sp>
        <p:nvSpPr>
          <p:cNvPr id="4096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altLang="el-GR" smtClean="0"/>
              <a:t>Όνομα: Κατάστασησ</a:t>
            </a:r>
          </a:p>
          <a:p>
            <a:r>
              <a:rPr lang="el-GR" altLang="el-GR" smtClean="0"/>
              <a:t>Πρόβλημα: Ένα αντικείμενο πρέπει να αλλάζει την συμπεριφορά του όταν αλλάζει η κατάστασή του. Η λογική που υλοποιεί την συμπεριφορά του περιλαμβάνει υποθετική λογική που ελέγχει την τρέχουσα κατάστασή του.</a:t>
            </a:r>
          </a:p>
          <a:p>
            <a:r>
              <a:rPr lang="el-GR" altLang="el-GR" smtClean="0"/>
              <a:t>Λύση: Κάθε διαφορετική κατάσταση είναι και μία διαφορετική κλάση. Το αντικείμενο μεταβιβάζει τη συμπεριφορά του στα αντικείμενα των κλάσεων που αναπαριστούν την κατάσταση.</a:t>
            </a:r>
          </a:p>
          <a:p>
            <a:r>
              <a:rPr lang="el-GR" altLang="el-GR" smtClean="0"/>
              <a:t>Κατηγορία: Συμπεριφορικό.</a:t>
            </a:r>
          </a:p>
          <a:p>
            <a:endParaRPr lang="el-GR" altLang="el-GR" smtClean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mtClean="0"/>
              <a:t>κατάσταση: δομή</a:t>
            </a:r>
          </a:p>
        </p:txBody>
      </p:sp>
      <p:pic>
        <p:nvPicPr>
          <p:cNvPr id="41987" name="Εικόνα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8888" y="1628775"/>
            <a:ext cx="6408737" cy="3043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mtClean="0"/>
              <a:t>αφηρημένο εργοστάσιο: πρόβλημα</a:t>
            </a:r>
            <a:endParaRPr lang="en-US" altLang="el-GR" smtClean="0"/>
          </a:p>
        </p:txBody>
      </p:sp>
      <p:sp>
        <p:nvSpPr>
          <p:cNvPr id="15363" name="2 - Θέση περιεχομένου"/>
          <p:cNvSpPr>
            <a:spLocks noGrp="1"/>
          </p:cNvSpPr>
          <p:nvPr>
            <p:ph idx="1"/>
          </p:nvPr>
        </p:nvSpPr>
        <p:spPr>
          <a:xfrm>
            <a:off x="4067175" y="1052513"/>
            <a:ext cx="4619625" cy="5256212"/>
          </a:xfrm>
        </p:spPr>
        <p:txBody>
          <a:bodyPr/>
          <a:lstStyle/>
          <a:p>
            <a:r>
              <a:rPr lang="el-GR" altLang="el-GR" sz="2000" smtClean="0"/>
              <a:t>Μία πρώτη λύση είναι η επέκταση του συγκεκριμένου εργοστασίου</a:t>
            </a:r>
          </a:p>
          <a:p>
            <a:r>
              <a:rPr lang="el-GR" altLang="el-GR" sz="2000" smtClean="0"/>
              <a:t>Το πρόβλημα του if / else παραμένει. Η απόφαση λαμβάνεται σε δύο σημεία ή σε περισσότερα όσο προσθέτουμε σχήματα</a:t>
            </a:r>
          </a:p>
          <a:p>
            <a:r>
              <a:rPr lang="el-GR" altLang="el-GR" sz="2000" smtClean="0"/>
              <a:t>Έχουμε δύο οικογένειες (Windows και Linux) με κλάσεις (LinuxRectangle, WindowsRectangle,.. ) που υλοποιούν κοινές διεπαφές (Rectangle, …)</a:t>
            </a:r>
          </a:p>
          <a:p>
            <a:r>
              <a:rPr lang="el-GR" altLang="el-GR" sz="2000" smtClean="0"/>
              <a:t>Η κομψή λύση είναι να αντικαστήσουμε τα if εντός του ShapeFactory με πολυμορφισμό. Συνεπώς έχουμε ένα αφηρημένο εργοστάσιο</a:t>
            </a:r>
          </a:p>
          <a:p>
            <a:endParaRPr lang="el-GR" altLang="el-GR" sz="2000" smtClean="0"/>
          </a:p>
          <a:p>
            <a:endParaRPr lang="en-US" altLang="el-GR" sz="2000" smtClean="0"/>
          </a:p>
        </p:txBody>
      </p:sp>
      <p:sp>
        <p:nvSpPr>
          <p:cNvPr id="4" name="2 - Θέση περιεχομένου"/>
          <p:cNvSpPr txBox="1">
            <a:spLocks/>
          </p:cNvSpPr>
          <p:nvPr/>
        </p:nvSpPr>
        <p:spPr bwMode="auto">
          <a:xfrm>
            <a:off x="468313" y="1052513"/>
            <a:ext cx="3527425" cy="5256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defRPr/>
            </a:pPr>
            <a:r>
              <a:rPr lang="en-US" sz="1600" dirty="0">
                <a:latin typeface="+mn-lt"/>
                <a:cs typeface="+mn-cs"/>
              </a:rPr>
              <a:t>public class </a:t>
            </a:r>
            <a:r>
              <a:rPr lang="en-US" sz="1600" dirty="0" err="1">
                <a:latin typeface="+mn-lt"/>
                <a:cs typeface="+mn-cs"/>
              </a:rPr>
              <a:t>ShapeFactory</a:t>
            </a:r>
            <a:r>
              <a:rPr lang="en-US" sz="1600" dirty="0">
                <a:latin typeface="+mn-lt"/>
                <a:cs typeface="+mn-cs"/>
              </a:rPr>
              <a:t> {</a:t>
            </a:r>
          </a:p>
          <a:p>
            <a:pPr marL="342900" indent="-342900">
              <a:spcBef>
                <a:spcPct val="20000"/>
              </a:spcBef>
              <a:defRPr/>
            </a:pPr>
            <a:r>
              <a:rPr lang="en-US" sz="1600" dirty="0">
                <a:latin typeface="+mn-lt"/>
                <a:cs typeface="+mn-cs"/>
              </a:rPr>
              <a:t>    private String </a:t>
            </a:r>
            <a:r>
              <a:rPr lang="en-US" sz="1600" dirty="0" err="1">
                <a:latin typeface="+mn-lt"/>
                <a:cs typeface="+mn-cs"/>
              </a:rPr>
              <a:t>os</a:t>
            </a:r>
            <a:r>
              <a:rPr lang="en-US" sz="1600" dirty="0">
                <a:latin typeface="+mn-lt"/>
                <a:cs typeface="+mn-cs"/>
              </a:rPr>
              <a:t>;</a:t>
            </a:r>
          </a:p>
          <a:p>
            <a:pPr marL="342900" indent="-342900">
              <a:spcBef>
                <a:spcPct val="20000"/>
              </a:spcBef>
              <a:defRPr/>
            </a:pPr>
            <a:r>
              <a:rPr lang="en-US" sz="1600" dirty="0">
                <a:latin typeface="+mn-lt"/>
                <a:cs typeface="+mn-cs"/>
              </a:rPr>
              <a:t>    public Rectangle </a:t>
            </a:r>
            <a:r>
              <a:rPr lang="en-US" sz="1600" dirty="0" err="1">
                <a:latin typeface="+mn-lt"/>
                <a:cs typeface="+mn-cs"/>
              </a:rPr>
              <a:t>makeRectangle</a:t>
            </a:r>
            <a:r>
              <a:rPr lang="en-US" sz="1600" dirty="0">
                <a:latin typeface="+mn-lt"/>
                <a:cs typeface="+mn-cs"/>
              </a:rPr>
              <a:t>() {</a:t>
            </a:r>
          </a:p>
          <a:p>
            <a:pPr marL="342900" indent="-342900">
              <a:spcBef>
                <a:spcPct val="20000"/>
              </a:spcBef>
              <a:defRPr/>
            </a:pPr>
            <a:r>
              <a:rPr lang="en-US" sz="1600" dirty="0">
                <a:latin typeface="+mn-lt"/>
                <a:cs typeface="+mn-cs"/>
              </a:rPr>
              <a:t>        if (</a:t>
            </a:r>
            <a:r>
              <a:rPr lang="en-US" sz="1600" dirty="0" err="1">
                <a:latin typeface="+mn-lt"/>
                <a:cs typeface="+mn-cs"/>
              </a:rPr>
              <a:t>os</a:t>
            </a:r>
            <a:r>
              <a:rPr lang="en-US" sz="1600" dirty="0">
                <a:latin typeface="+mn-lt"/>
                <a:cs typeface="+mn-cs"/>
              </a:rPr>
              <a:t>=="Linux") {</a:t>
            </a:r>
          </a:p>
          <a:p>
            <a:pPr marL="342900" indent="-342900">
              <a:spcBef>
                <a:spcPct val="20000"/>
              </a:spcBef>
              <a:defRPr/>
            </a:pPr>
            <a:r>
              <a:rPr lang="en-US" sz="1600" dirty="0">
                <a:latin typeface="+mn-lt"/>
                <a:cs typeface="+mn-cs"/>
              </a:rPr>
              <a:t>            return new </a:t>
            </a:r>
            <a:r>
              <a:rPr lang="en-US" sz="1600" dirty="0" err="1">
                <a:latin typeface="+mn-lt"/>
                <a:cs typeface="+mn-cs"/>
              </a:rPr>
              <a:t>LinuxRectangle</a:t>
            </a:r>
            <a:r>
              <a:rPr lang="en-US" sz="1600" dirty="0">
                <a:latin typeface="+mn-lt"/>
                <a:cs typeface="+mn-cs"/>
              </a:rPr>
              <a:t>();         </a:t>
            </a:r>
          </a:p>
          <a:p>
            <a:pPr marL="342900" indent="-342900">
              <a:spcBef>
                <a:spcPct val="20000"/>
              </a:spcBef>
              <a:defRPr/>
            </a:pPr>
            <a:r>
              <a:rPr lang="en-US" sz="1600" dirty="0">
                <a:latin typeface="+mn-lt"/>
                <a:cs typeface="+mn-cs"/>
              </a:rPr>
              <a:t>        } else {</a:t>
            </a:r>
          </a:p>
          <a:p>
            <a:pPr marL="342900" indent="-342900">
              <a:spcBef>
                <a:spcPct val="20000"/>
              </a:spcBef>
              <a:defRPr/>
            </a:pPr>
            <a:r>
              <a:rPr lang="en-US" sz="1600" dirty="0">
                <a:latin typeface="+mn-lt"/>
                <a:cs typeface="+mn-cs"/>
              </a:rPr>
              <a:t>            return new </a:t>
            </a:r>
            <a:r>
              <a:rPr lang="en-US" sz="1600" dirty="0" err="1">
                <a:latin typeface="+mn-lt"/>
                <a:cs typeface="+mn-cs"/>
              </a:rPr>
              <a:t>WindowsRectangle</a:t>
            </a:r>
            <a:r>
              <a:rPr lang="en-US" sz="1600" dirty="0">
                <a:latin typeface="+mn-lt"/>
                <a:cs typeface="+mn-cs"/>
              </a:rPr>
              <a:t>();            </a:t>
            </a:r>
          </a:p>
          <a:p>
            <a:pPr marL="342900" indent="-342900">
              <a:spcBef>
                <a:spcPct val="20000"/>
              </a:spcBef>
              <a:defRPr/>
            </a:pPr>
            <a:r>
              <a:rPr lang="en-US" sz="1600" dirty="0">
                <a:latin typeface="+mn-lt"/>
                <a:cs typeface="+mn-cs"/>
              </a:rPr>
              <a:t>        }</a:t>
            </a:r>
          </a:p>
          <a:p>
            <a:pPr marL="342900" indent="-342900">
              <a:spcBef>
                <a:spcPct val="20000"/>
              </a:spcBef>
              <a:defRPr/>
            </a:pPr>
            <a:r>
              <a:rPr lang="en-US" sz="1600" dirty="0">
                <a:latin typeface="+mn-lt"/>
                <a:cs typeface="+mn-cs"/>
              </a:rPr>
              <a:t>    }</a:t>
            </a:r>
          </a:p>
          <a:p>
            <a:pPr marL="342900" indent="-342900">
              <a:spcBef>
                <a:spcPct val="20000"/>
              </a:spcBef>
              <a:defRPr/>
            </a:pPr>
            <a:r>
              <a:rPr lang="en-US" sz="1600" dirty="0">
                <a:latin typeface="+mn-lt"/>
                <a:cs typeface="+mn-cs"/>
              </a:rPr>
              <a:t>    </a:t>
            </a:r>
          </a:p>
          <a:p>
            <a:pPr marL="342900" indent="-342900">
              <a:spcBef>
                <a:spcPct val="20000"/>
              </a:spcBef>
              <a:defRPr/>
            </a:pPr>
            <a:r>
              <a:rPr lang="en-US" sz="1600" dirty="0">
                <a:latin typeface="+mn-lt"/>
                <a:cs typeface="+mn-cs"/>
              </a:rPr>
              <a:t>    public Circle </a:t>
            </a:r>
            <a:r>
              <a:rPr lang="en-US" sz="1600" dirty="0" err="1">
                <a:latin typeface="+mn-lt"/>
                <a:cs typeface="+mn-cs"/>
              </a:rPr>
              <a:t>makeCircle</a:t>
            </a:r>
            <a:r>
              <a:rPr lang="en-US" sz="1600" dirty="0">
                <a:latin typeface="+mn-lt"/>
                <a:cs typeface="+mn-cs"/>
              </a:rPr>
              <a:t>() {</a:t>
            </a:r>
          </a:p>
          <a:p>
            <a:pPr marL="342900" indent="-342900">
              <a:spcBef>
                <a:spcPct val="20000"/>
              </a:spcBef>
              <a:defRPr/>
            </a:pPr>
            <a:r>
              <a:rPr lang="en-US" sz="1600" dirty="0">
                <a:latin typeface="+mn-lt"/>
                <a:cs typeface="+mn-cs"/>
              </a:rPr>
              <a:t>        if (</a:t>
            </a:r>
            <a:r>
              <a:rPr lang="en-US" sz="1600" dirty="0" err="1">
                <a:latin typeface="+mn-lt"/>
                <a:cs typeface="+mn-cs"/>
              </a:rPr>
              <a:t>os</a:t>
            </a:r>
            <a:r>
              <a:rPr lang="en-US" sz="1600" dirty="0">
                <a:latin typeface="+mn-lt"/>
                <a:cs typeface="+mn-cs"/>
              </a:rPr>
              <a:t>=="Linux") {            </a:t>
            </a:r>
          </a:p>
          <a:p>
            <a:pPr marL="342900" indent="-342900">
              <a:spcBef>
                <a:spcPct val="20000"/>
              </a:spcBef>
              <a:defRPr/>
            </a:pPr>
            <a:r>
              <a:rPr lang="en-US" sz="1600" dirty="0">
                <a:latin typeface="+mn-lt"/>
                <a:cs typeface="+mn-cs"/>
              </a:rPr>
              <a:t>            return new </a:t>
            </a:r>
            <a:r>
              <a:rPr lang="en-US" sz="1600" dirty="0" err="1">
                <a:latin typeface="+mn-lt"/>
                <a:cs typeface="+mn-cs"/>
              </a:rPr>
              <a:t>LinuxCircle</a:t>
            </a:r>
            <a:r>
              <a:rPr lang="en-US" sz="1600" dirty="0">
                <a:latin typeface="+mn-lt"/>
                <a:cs typeface="+mn-cs"/>
              </a:rPr>
              <a:t>();</a:t>
            </a:r>
          </a:p>
          <a:p>
            <a:pPr marL="342900" indent="-342900">
              <a:spcBef>
                <a:spcPct val="20000"/>
              </a:spcBef>
              <a:defRPr/>
            </a:pPr>
            <a:r>
              <a:rPr lang="en-US" sz="1600" dirty="0">
                <a:latin typeface="+mn-lt"/>
                <a:cs typeface="+mn-cs"/>
              </a:rPr>
              <a:t>        } else {            </a:t>
            </a:r>
          </a:p>
          <a:p>
            <a:pPr marL="342900" indent="-342900">
              <a:spcBef>
                <a:spcPct val="20000"/>
              </a:spcBef>
              <a:defRPr/>
            </a:pPr>
            <a:r>
              <a:rPr lang="en-US" sz="1600" dirty="0">
                <a:latin typeface="+mn-lt"/>
                <a:cs typeface="+mn-cs"/>
              </a:rPr>
              <a:t>            return new </a:t>
            </a:r>
            <a:r>
              <a:rPr lang="en-US" sz="1600" dirty="0" err="1">
                <a:latin typeface="+mn-lt"/>
                <a:cs typeface="+mn-cs"/>
              </a:rPr>
              <a:t>WindowsCircle</a:t>
            </a:r>
            <a:r>
              <a:rPr lang="en-US" sz="1600" dirty="0">
                <a:latin typeface="+mn-lt"/>
                <a:cs typeface="+mn-cs"/>
              </a:rPr>
              <a:t>();</a:t>
            </a:r>
          </a:p>
          <a:p>
            <a:pPr marL="342900" indent="-342900">
              <a:spcBef>
                <a:spcPct val="20000"/>
              </a:spcBef>
              <a:defRPr/>
            </a:pPr>
            <a:r>
              <a:rPr lang="en-US" sz="1600" dirty="0">
                <a:latin typeface="+mn-lt"/>
                <a:cs typeface="+mn-cs"/>
              </a:rPr>
              <a:t>        }</a:t>
            </a:r>
          </a:p>
          <a:p>
            <a:pPr marL="342900" indent="-342900">
              <a:spcBef>
                <a:spcPct val="20000"/>
              </a:spcBef>
              <a:defRPr/>
            </a:pPr>
            <a:r>
              <a:rPr lang="en-US" sz="1600" dirty="0">
                <a:latin typeface="+mn-lt"/>
                <a:cs typeface="+mn-cs"/>
              </a:rPr>
              <a:t>    }    </a:t>
            </a:r>
          </a:p>
          <a:p>
            <a:pPr marL="342900" indent="-342900">
              <a:spcBef>
                <a:spcPct val="20000"/>
              </a:spcBef>
              <a:defRPr/>
            </a:pPr>
            <a:r>
              <a:rPr lang="en-US" sz="1600" dirty="0">
                <a:latin typeface="+mn-lt"/>
                <a:cs typeface="+mn-cs"/>
              </a:rPr>
              <a:t>}</a:t>
            </a:r>
          </a:p>
          <a:p>
            <a:pPr marL="342900" indent="-342900">
              <a:spcBef>
                <a:spcPct val="20000"/>
              </a:spcBef>
              <a:defRPr/>
            </a:pPr>
            <a:endParaRPr lang="en-US" sz="1600" dirty="0">
              <a:latin typeface="+mn-lt"/>
              <a:cs typeface="+mn-cs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mtClean="0"/>
              <a:t>αφηρημένο εργοστάσιο</a:t>
            </a:r>
            <a:endParaRPr lang="en-US" altLang="el-GR" smtClean="0"/>
          </a:p>
        </p:txBody>
      </p:sp>
      <p:sp>
        <p:nvSpPr>
          <p:cNvPr id="16387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altLang="el-GR" smtClean="0"/>
              <a:t>Όνομα: Αφηρημένο Εργοστάσιο (abstract factory)</a:t>
            </a:r>
          </a:p>
          <a:p>
            <a:r>
              <a:rPr lang="el-GR" altLang="el-GR" smtClean="0"/>
              <a:t>Πρόβλημα: Η δημιουργία οικογενειών αντικειμένων που υλοποιούν τις ίδιες διεπαφές</a:t>
            </a:r>
          </a:p>
          <a:p>
            <a:r>
              <a:rPr lang="el-GR" altLang="el-GR" smtClean="0"/>
              <a:t>Λύση: Ορισμός μίας διεπαφής ή αφηρημένης κλάσης για το εργοστάσιο που παράγει τα αντικείμενα. Ορισμός ενός συγκεκριμένου εργοστασίου για κάθε οικογένεια</a:t>
            </a:r>
          </a:p>
          <a:p>
            <a:r>
              <a:rPr lang="el-GR" altLang="el-GR" smtClean="0"/>
              <a:t>Κατηγορία: Κατασκευαστικό</a:t>
            </a:r>
          </a:p>
          <a:p>
            <a:endParaRPr lang="en-US" altLang="el-GR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mtClean="0"/>
              <a:t>αφηρημένο εργοστάσιο: δομή</a:t>
            </a:r>
            <a:endParaRPr lang="en-US" altLang="el-GR" smtClean="0"/>
          </a:p>
        </p:txBody>
      </p:sp>
      <p:pic>
        <p:nvPicPr>
          <p:cNvPr id="17411" name="Picture 5" descr="09_015_ΔΤΑφηρημένοΕργοστάσιο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3713" y="1052513"/>
            <a:ext cx="5354637" cy="3829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mtClean="0"/>
              <a:t>αφηρημένο εργοστάσιο: παράδειγμα</a:t>
            </a:r>
            <a:endParaRPr lang="en-US" altLang="el-GR" smtClean="0"/>
          </a:p>
        </p:txBody>
      </p:sp>
      <p:pic>
        <p:nvPicPr>
          <p:cNvPr id="18435" name="Picture 3" descr="ΑφηρημένοΕργοστάσιοΣχήματα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476375" y="1268413"/>
            <a:ext cx="5664200" cy="4392612"/>
          </a:xfr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z="2800" smtClean="0"/>
              <a:t>αφηρημένο εργοστάσιο: υλοποίηση (ως μοναδιαίο)</a:t>
            </a:r>
            <a:endParaRPr lang="en-US" altLang="el-GR" sz="2800" smtClean="0"/>
          </a:p>
        </p:txBody>
      </p:sp>
      <p:sp>
        <p:nvSpPr>
          <p:cNvPr id="19459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None/>
            </a:pPr>
            <a:r>
              <a:rPr lang="en-US" altLang="el-GR" sz="1600" smtClean="0"/>
              <a:t>public abstract class ShapeFactory {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l-GR" sz="1600" smtClean="0"/>
              <a:t>	private static ShapeFactory instance;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l-GR" sz="1600" smtClean="0"/>
              <a:t>		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l-GR" sz="1600" smtClean="0"/>
              <a:t>	public abstract Shape makeCricle();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l-GR" sz="1600" smtClean="0"/>
              <a:t>	public abstract Shape makeRectangle();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l-GR" sz="1600" smtClean="0"/>
              <a:t>	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l-GR" sz="1600" smtClean="0"/>
              <a:t>	public static ShapeFactory getFactory() {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l-GR" sz="1600" smtClean="0"/>
              <a:t>		if ( instance == null) {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l-GR" sz="1600" smtClean="0"/>
              <a:t>			if (System.getProperty("OS") == "Linux") {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l-GR" sz="1600" smtClean="0"/>
              <a:t>				instance = new LinuxShapeFactory();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l-GR" sz="1600" smtClean="0"/>
              <a:t>			}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l-GR" sz="1600" smtClean="0"/>
              <a:t>			else {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l-GR" sz="1600" smtClean="0"/>
              <a:t>				instance = new WindowsShapeFactory();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l-GR" sz="1600" smtClean="0"/>
              <a:t>			}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l-GR" sz="1600" smtClean="0"/>
              <a:t>		}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l-GR" sz="1600" smtClean="0"/>
              <a:t>		return instance;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l-GR" sz="1600" smtClean="0"/>
              <a:t>	}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l-GR" sz="1600" smtClean="0"/>
              <a:t>}</a:t>
            </a:r>
          </a:p>
          <a:p>
            <a:pPr>
              <a:buFont typeface="Arial" panose="020B0604020202020204" pitchFamily="34" charset="0"/>
              <a:buNone/>
            </a:pPr>
            <a:endParaRPr lang="en-US" altLang="el-GR" sz="1600" smtClean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z="3200" smtClean="0"/>
              <a:t>αφηρημένο εργοστάσιο: υλοποίηση</a:t>
            </a:r>
            <a:endParaRPr lang="en-US" altLang="el-GR" smtClean="0"/>
          </a:p>
        </p:txBody>
      </p:sp>
      <p:sp>
        <p:nvSpPr>
          <p:cNvPr id="2048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None/>
            </a:pPr>
            <a:r>
              <a:rPr lang="en-US" altLang="el-GR" sz="1600" smtClean="0"/>
              <a:t>class WindowsShapeFactory extends ShapeFactory{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l-GR" sz="1600" smtClean="0"/>
              <a:t>	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l-GR" sz="1600" smtClean="0"/>
              <a:t>	public Circle makeCricle() {  return new WindowsCircle(); }</a:t>
            </a:r>
          </a:p>
          <a:p>
            <a:pPr>
              <a:buFont typeface="Arial" panose="020B0604020202020204" pitchFamily="34" charset="0"/>
              <a:buNone/>
            </a:pPr>
            <a:endParaRPr lang="en-US" altLang="el-GR" sz="1600" smtClean="0"/>
          </a:p>
          <a:p>
            <a:pPr>
              <a:buFont typeface="Arial" panose="020B0604020202020204" pitchFamily="34" charset="0"/>
              <a:buNone/>
            </a:pPr>
            <a:r>
              <a:rPr lang="en-US" altLang="el-GR" sz="1600" smtClean="0"/>
              <a:t>	public Rectangle makeRectangle() { return new WindowsRectangle(); }</a:t>
            </a:r>
          </a:p>
          <a:p>
            <a:pPr>
              <a:buFont typeface="Arial" panose="020B0604020202020204" pitchFamily="34" charset="0"/>
              <a:buNone/>
            </a:pPr>
            <a:endParaRPr lang="en-US" altLang="el-GR" sz="1600" smtClean="0"/>
          </a:p>
          <a:p>
            <a:pPr>
              <a:buFont typeface="Arial" panose="020B0604020202020204" pitchFamily="34" charset="0"/>
              <a:buNone/>
            </a:pPr>
            <a:endParaRPr lang="en-US" altLang="el-GR" sz="1600" smtClean="0"/>
          </a:p>
          <a:p>
            <a:pPr>
              <a:buFont typeface="Arial" panose="020B0604020202020204" pitchFamily="34" charset="0"/>
              <a:buNone/>
            </a:pPr>
            <a:r>
              <a:rPr lang="en-US" altLang="el-GR" sz="1600" smtClean="0"/>
              <a:t>}</a:t>
            </a:r>
          </a:p>
          <a:p>
            <a:pPr>
              <a:buFont typeface="Arial" panose="020B0604020202020204" pitchFamily="34" charset="0"/>
              <a:buNone/>
            </a:pPr>
            <a:endParaRPr lang="en-US" altLang="el-GR" sz="1600" smtClean="0"/>
          </a:p>
          <a:p>
            <a:pPr>
              <a:buFont typeface="Arial" panose="020B0604020202020204" pitchFamily="34" charset="0"/>
              <a:buNone/>
            </a:pPr>
            <a:r>
              <a:rPr lang="en-US" altLang="el-GR" sz="1600" smtClean="0"/>
              <a:t>class LinuxShapeFactory extends ShapeFactory{</a:t>
            </a:r>
          </a:p>
          <a:p>
            <a:pPr>
              <a:buFont typeface="Arial" panose="020B0604020202020204" pitchFamily="34" charset="0"/>
              <a:buNone/>
            </a:pPr>
            <a:endParaRPr lang="en-US" altLang="el-GR" sz="1600" smtClean="0"/>
          </a:p>
          <a:p>
            <a:pPr>
              <a:buFont typeface="Arial" panose="020B0604020202020204" pitchFamily="34" charset="0"/>
              <a:buNone/>
            </a:pPr>
            <a:r>
              <a:rPr lang="en-US" altLang="el-GR" sz="1600" smtClean="0"/>
              <a:t>	public Circle makeCricle() { return new LinuxCircle(); }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l-GR" sz="1600" smtClean="0"/>
              <a:t>	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l-GR" sz="1600" smtClean="0"/>
              <a:t>	public Rectangle makeRectangle() { 	return new LinuxRectangle(); 	}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l-GR" sz="1600" smtClean="0"/>
              <a:t>	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l-GR" sz="1600" smtClean="0"/>
              <a:t>}</a:t>
            </a:r>
          </a:p>
          <a:p>
            <a:pPr>
              <a:buFont typeface="Arial" panose="020B0604020202020204" pitchFamily="34" charset="0"/>
              <a:buNone/>
            </a:pPr>
            <a:endParaRPr lang="en-US" altLang="el-GR" sz="1600" smtClean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mtClean="0"/>
              <a:t>αφηρημένο εργοστάσιο: σύστημα δανεισμού</a:t>
            </a:r>
            <a:endParaRPr lang="en-US" altLang="el-GR" smtClean="0"/>
          </a:p>
        </p:txBody>
      </p:sp>
      <p:pic>
        <p:nvPicPr>
          <p:cNvPr id="21507" name="Picture 6" descr="09_018_ΔΤΑφηρημένοΕργοστάσιοDAO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411413" y="1052513"/>
            <a:ext cx="4244975" cy="5256212"/>
          </a:xfr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</TotalTime>
  <Words>1142</Words>
  <Application>Microsoft Office PowerPoint</Application>
  <PresentationFormat>Προβολή στην οθόνη (4:3)</PresentationFormat>
  <Paragraphs>219</Paragraphs>
  <Slides>29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2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29</vt:i4>
      </vt:variant>
    </vt:vector>
  </HeadingPairs>
  <TitlesOfParts>
    <vt:vector size="32" baseType="lpstr">
      <vt:lpstr>Arial</vt:lpstr>
      <vt:lpstr>Calibri</vt:lpstr>
      <vt:lpstr>Θέμα του Office</vt:lpstr>
      <vt:lpstr>Πρότυπα Σχεδίασης</vt:lpstr>
      <vt:lpstr>αφηρημένο εργοστάσιο: πρόβλημα</vt:lpstr>
      <vt:lpstr>αφηρημένο εργοστάσιο: πρόβλημα</vt:lpstr>
      <vt:lpstr>αφηρημένο εργοστάσιο</vt:lpstr>
      <vt:lpstr>αφηρημένο εργοστάσιο: δομή</vt:lpstr>
      <vt:lpstr>αφηρημένο εργοστάσιο: παράδειγμα</vt:lpstr>
      <vt:lpstr>αφηρημένο εργοστάσιο: υλοποίηση (ως μοναδιαίο)</vt:lpstr>
      <vt:lpstr>αφηρημένο εργοστάσιο: υλοποίηση</vt:lpstr>
      <vt:lpstr>αφηρημένο εργοστάσιο: σύστημα δανεισμού</vt:lpstr>
      <vt:lpstr>αφηρημένο εργοστάσιο: πλήρης παραμετροποίηση</vt:lpstr>
      <vt:lpstr>στρατηγική: πρόβλημα</vt:lpstr>
      <vt:lpstr>στρατηγική</vt:lpstr>
      <vt:lpstr>στρατηγική: δομή</vt:lpstr>
      <vt:lpstr>στρατηγική: παράδειγμα</vt:lpstr>
      <vt:lpstr>στρατηγική: σύστημα δανεισμού</vt:lpstr>
      <vt:lpstr>στρατηγική παραλλαγές</vt:lpstr>
      <vt:lpstr>στρατηγική χρήση</vt:lpstr>
      <vt:lpstr>μέθοδος υπόδειγμα: πρόβλημα</vt:lpstr>
      <vt:lpstr>μέθοδος υπόδειγμα</vt:lpstr>
      <vt:lpstr>μέθοδος υπόδειγμα: δομή</vt:lpstr>
      <vt:lpstr>μέθοδος υπόδειγμα: παράδειγμα</vt:lpstr>
      <vt:lpstr>κατάσταση</vt:lpstr>
      <vt:lpstr>κατάσταση</vt:lpstr>
      <vt:lpstr>κατάσταση υλοποίηση</vt:lpstr>
      <vt:lpstr>κατάσταση υλοποίηση (2)</vt:lpstr>
      <vt:lpstr>κατάσταση υλοποίηση (3) </vt:lpstr>
      <vt:lpstr>κατάσταση υλοποίηση (3)</vt:lpstr>
      <vt:lpstr>κατάσταση (State)</vt:lpstr>
      <vt:lpstr>κατάσταση: δομή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Διαφάνεια 1</dc:title>
  <dc:creator>Admin</dc:creator>
  <cp:lastModifiedBy>ndia</cp:lastModifiedBy>
  <cp:revision>24</cp:revision>
  <dcterms:created xsi:type="dcterms:W3CDTF">2012-08-02T15:55:49Z</dcterms:created>
  <dcterms:modified xsi:type="dcterms:W3CDTF">2021-10-17T14:14:45Z</dcterms:modified>
</cp:coreProperties>
</file>