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5" r:id="rId3"/>
    <p:sldId id="266" r:id="rId4"/>
    <p:sldId id="267" r:id="rId5"/>
    <p:sldId id="268" r:id="rId6"/>
    <p:sldId id="269" r:id="rId7"/>
    <p:sldId id="270" r:id="rId8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C9016"/>
    <a:srgbClr val="FC59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092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 sz="3600"/>
            </a:lvl1pPr>
          </a:lstStyle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F439B1C-9B77-4389-8683-69E53699ABF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0C8979D-C44C-4E1F-A617-F77FAA56DDB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825874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F481C9AB-F2F6-4DFF-84A5-0490F744549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94E5D483-76BC-4066-9F7A-91DD8558F9B7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355260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C7AD3F4-F4F0-49DB-9B5A-090BEC6D7DB3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638909E-9D3F-4B7F-A813-E6CB7D0EC710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30203740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err="1" smtClean="0"/>
              <a:t>Kλικ</a:t>
            </a:r>
            <a:r>
              <a:rPr lang="el-GR" dirty="0" smtClean="0"/>
              <a:t> για επεξεργασία του τίτλου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154DC3A0-C04D-4FCB-A898-B2969D0F8152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18A1B9E-E992-424C-B78B-9002507F4F6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1514295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56907166-7D3B-4DCA-9D8F-065AD4C4C61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0DB5B897-7AA9-4470-8B1C-7796BA8AA4F8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50225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05499DEF-31FE-484C-ADC7-574E91D47229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C246C7EC-CFC5-4B29-971A-BEAA5657DE0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8599357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7F3D0F2C-86EF-421C-BE48-E8E66736F464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48EF3EE6-1D1D-4D2C-8477-7005B9CA8C6B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7422893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CD58E59-63D7-4EAF-A393-19DEBF7354EF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AEEC44ED-9557-4E43-9E97-A10D129EE09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307991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782C610-66C3-4EE0-950C-F8DC9C42052D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B4A96474-2AF6-449C-8C5B-6F810794D994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0108737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AF74E78C-58E8-4348-A63E-937316D3A1CE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E7946954-FA64-4F26-A244-06D68B1EB745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36540965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fld id="{6B9CF7B3-6FDE-413C-BD46-C5F53135DD57}" type="datetimeFigureOut">
              <a:rPr lang="en-US"/>
              <a:pPr>
                <a:defRPr/>
              </a:pPr>
              <a:t>10/17/2021</a:t>
            </a:fld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6F5CE4A3-DC28-4816-8E77-0A07E3E6858A}" type="slidenum">
              <a:rPr lang="en-US" altLang="el-GR"/>
              <a:pPr>
                <a:defRPr/>
              </a:pPr>
              <a:t>‹#›</a:t>
            </a:fld>
            <a:endParaRPr lang="en-US" altLang="el-GR"/>
          </a:p>
        </p:txBody>
      </p:sp>
    </p:spTree>
    <p:extLst>
      <p:ext uri="{BB962C8B-B14F-4D97-AF65-F5344CB8AC3E}">
        <p14:creationId xmlns:p14="http://schemas.microsoft.com/office/powerpoint/2010/main" val="219255144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- Θέση τίτλου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561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του τίτλου</a:t>
            </a:r>
            <a:endParaRPr lang="en-US" altLang="el-GR" smtClean="0"/>
          </a:p>
        </p:txBody>
      </p:sp>
      <p:sp>
        <p:nvSpPr>
          <p:cNvPr id="1027" name="2 - Θέση κειμένου"/>
          <p:cNvSpPr>
            <a:spLocks noGrp="1"/>
          </p:cNvSpPr>
          <p:nvPr>
            <p:ph type="body" idx="1"/>
          </p:nvPr>
        </p:nvSpPr>
        <p:spPr bwMode="auto">
          <a:xfrm>
            <a:off x="457200" y="1052513"/>
            <a:ext cx="8229600" cy="5256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Kλικ για επεξεργασία των στυλ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  <a:endParaRPr lang="en-US" altLang="el-GR" smtClean="0"/>
          </a:p>
        </p:txBody>
      </p:sp>
      <p:cxnSp>
        <p:nvCxnSpPr>
          <p:cNvPr id="8" name="7 - Ευθεία γραμμή σύνδεσης"/>
          <p:cNvCxnSpPr/>
          <p:nvPr userDrawn="1"/>
        </p:nvCxnSpPr>
        <p:spPr>
          <a:xfrm>
            <a:off x="468313" y="908050"/>
            <a:ext cx="8207375" cy="0"/>
          </a:xfrm>
          <a:prstGeom prst="line">
            <a:avLst/>
          </a:prstGeom>
          <a:ln w="31750">
            <a:solidFill>
              <a:srgbClr val="DC901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  <p:sldLayoutId id="2147483804" r:id="rId2"/>
    <p:sldLayoutId id="2147483805" r:id="rId3"/>
    <p:sldLayoutId id="2147483806" r:id="rId4"/>
    <p:sldLayoutId id="2147483807" r:id="rId5"/>
    <p:sldLayoutId id="2147483808" r:id="rId6"/>
    <p:sldLayoutId id="2147483809" r:id="rId7"/>
    <p:sldLayoutId id="2147483810" r:id="rId8"/>
    <p:sldLayoutId id="2147483811" r:id="rId9"/>
    <p:sldLayoutId id="2147483812" r:id="rId10"/>
    <p:sldLayoutId id="2147483813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1 - Τίτλος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el-GR" altLang="el-GR" smtClean="0"/>
              <a:t>Έλεγχος Συνένωσης και Διασφάλιση Ποιότητας</a:t>
            </a:r>
            <a:endParaRPr lang="en-US" altLang="el-GR" smtClean="0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endParaRPr lang="en-US" dirty="0" smtClean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συνένωση και οικοδόμηση</a:t>
            </a:r>
            <a:endParaRPr lang="en-US" altLang="el-GR" smtClean="0"/>
          </a:p>
        </p:txBody>
      </p:sp>
      <p:sp>
        <p:nvSpPr>
          <p:cNvPr id="14339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συνένωση των μονάδων λογισμικού σχετίζεται άμεσα και με την οικοδόμηση (build) του συστήματος. </a:t>
            </a:r>
          </a:p>
          <a:p>
            <a:r>
              <a:rPr lang="el-GR" altLang="el-GR" smtClean="0"/>
              <a:t>Η οικοδόμηση του συστήματος είναι η μεταγλώττιση και η συνένωση όλου του κώδικα, έτσι ώστε να προκύψει το λογισμικό ως σύστημα.</a:t>
            </a:r>
          </a:p>
          <a:p>
            <a:r>
              <a:rPr lang="el-GR" altLang="el-GR" smtClean="0"/>
              <a:t>Η οικοδόμηση του λογισμικού, όταν αυτό αποτελείται από ένα αρχείο πηγαίου κώδικα και αναπτύσσεται από έναν και μόνο προγραμματιστή, δεν είναι ιδιαίτερα προβληματική. </a:t>
            </a:r>
          </a:p>
          <a:p>
            <a:r>
              <a:rPr lang="el-GR" altLang="el-GR" smtClean="0"/>
              <a:t>Από τη στιγμή όμως που η ανάπτυξη του λογισμικού πραγματοποιείται από μία ομάδα και περιλαμβάνει δεκάδες, εκατοντάδες ή και χιλιάδες αρχεία πηγαίου κώδικα, η οικοδόμηση του λογισμικού, προκειμένου να φθάσει στην εκτελέσιμη μορφή του, είναι αρκετά πολύπλοκη. Η οικοδόμηση του λογισμικού φέρνει και στην επιφάνεια και τα σφάλματα συνένωσης.</a:t>
            </a:r>
          </a:p>
          <a:p>
            <a:endParaRPr lang="el-GR" altLang="el-GR" smtClean="0"/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ημερήσια οικοδόμηση</a:t>
            </a:r>
            <a:endParaRPr lang="en-US" altLang="el-GR" smtClean="0"/>
          </a:p>
        </p:txBody>
      </p:sp>
      <p:sp>
        <p:nvSpPr>
          <p:cNvPr id="1536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Η ημερήσια οικοδόμηση είναι μία στρατηγική, με την οποία το λογισμικό οικοδομείται καθημερινά. </a:t>
            </a:r>
          </a:p>
          <a:p>
            <a:r>
              <a:rPr lang="el-GR" altLang="el-GR" smtClean="0"/>
              <a:t>Η οικοδόμηση συνοδεύεται από ένα γρήγορο έλεγχο (smoke test) ο οποίος, αν και δεν είναι εξαντλητικός, θεωρείται ως επαρκής για να διαπιστωθεί η υγεία της οικοδόμησης. Εάν η οικοδόμηση του συστήματος αποτύχει, τότε η ανάκαμψη σε σωστή οικοδόμηση θεωρείται για την ομάδα ανάπτυξης ως πρώτη προτεραιότητα. </a:t>
            </a:r>
          </a:p>
          <a:p>
            <a:r>
              <a:rPr lang="el-GR" altLang="el-GR" smtClean="0"/>
              <a:t>Επειδή η ημερήσια οικοδόμηση γίνεται καθημερινά, είναι απαραίτητη η αυτοματοποίησή της.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πλεονεκτήματα ημερήσιας οικοδόμησης</a:t>
            </a:r>
            <a:endParaRPr lang="en-US" altLang="el-GR" smtClean="0"/>
          </a:p>
        </p:txBody>
      </p:sp>
      <p:sp>
        <p:nvSpPr>
          <p:cNvPr id="16387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anose="020B0604020202020204" pitchFamily="34" charset="0"/>
              <a:buNone/>
            </a:pPr>
            <a:r>
              <a:rPr lang="el-GR" altLang="el-GR" smtClean="0"/>
              <a:t>Η ημερήσια οικοδόμηση παρέχει πολλά πλεονεκτήματα, όπως:</a:t>
            </a:r>
          </a:p>
          <a:p>
            <a:r>
              <a:rPr lang="el-GR" altLang="el-GR" smtClean="0"/>
              <a:t>Μείωση κινδύνων. </a:t>
            </a:r>
          </a:p>
          <a:p>
            <a:r>
              <a:rPr lang="el-GR" altLang="el-GR" smtClean="0"/>
              <a:t>Διατηρεί την υψηλή ποιότητα του λογισμικού. </a:t>
            </a:r>
          </a:p>
          <a:p>
            <a:r>
              <a:rPr lang="el-GR" altLang="el-GR" smtClean="0"/>
              <a:t>Η ημερήσια οικοδόμηση γίνεται καθημερινά άρα και ο γρήγορος έλεγχος θα πρέπει να εξασκείται καθημερινά. </a:t>
            </a:r>
          </a:p>
          <a:p>
            <a:r>
              <a:rPr lang="el-GR" altLang="el-GR" smtClean="0"/>
              <a:t>Η ημερήσια οικοδόμηση παρέχει συνεχή πληροφόρηση για την κατάσταση του έργου.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συνεχής συνένωση</a:t>
            </a:r>
            <a:endParaRPr lang="en-US" altLang="el-GR" smtClean="0"/>
          </a:p>
        </p:txBody>
      </p:sp>
      <p:sp>
        <p:nvSpPr>
          <p:cNvPr id="17411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l-GR" altLang="el-GR" smtClean="0"/>
              <a:t>Επειδή ακριβώς η συνένωση και η οικοδόμηση που τη συνοδεύει είναι μία επίπονη διαδικασία, πολλοί προτείνουν την ακόμα πιο συχνή συνένωση και οικοδόμηση του λογισμικού. </a:t>
            </a:r>
          </a:p>
          <a:p>
            <a:r>
              <a:rPr lang="el-GR" altLang="el-GR" smtClean="0"/>
              <a:t>Η συνεχής συνένωση (continuous integrationμας προτείνει καταρχήν ότι ένας προγραμματιστής θα πρέπει να υποβάλλει τον κώδικα (check-in) πολλές φορές την ημέρα. </a:t>
            </a:r>
          </a:p>
          <a:p>
            <a:r>
              <a:rPr lang="el-GR" altLang="el-GR" smtClean="0"/>
              <a:t>Αντιστοίχως το λογισμικό θα πρέπει να οικοδομείται επίσης πολλές φορές την ημέρα. </a:t>
            </a:r>
          </a:p>
          <a:p>
            <a:r>
              <a:rPr lang="el-GR" altLang="el-GR" smtClean="0"/>
              <a:t>Η βασική ιδέα της συνεχούς συνένωσης είναι απόρροια μίας εκ των βασικότερων αρχών της τεχνολογίας λογισμικού, ότι όσο νωρίτερα διαπιστωθεί ένα σφάλμα, τόσο λιγότερο κοστίζει η διόρθωσή του.</a:t>
            </a:r>
          </a:p>
          <a:p>
            <a:r>
              <a:rPr lang="el-GR" altLang="el-GR" smtClean="0"/>
              <a:t>Είναι προφανές ότι στη συνεχή συνένωση οι ανάγκες αυτοματοποίησης είναι πιο επιτακτικές.</a:t>
            </a:r>
          </a:p>
          <a:p>
            <a:endParaRPr lang="en-US" altLang="el-GR" smtClean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mtClean="0"/>
              <a:t>συνεχής συνένωση</a:t>
            </a:r>
            <a:endParaRPr lang="en-US" altLang="el-GR" smtClean="0"/>
          </a:p>
        </p:txBody>
      </p:sp>
      <p:pic>
        <p:nvPicPr>
          <p:cNvPr id="18435" name="3 - Θέση περιεχομένου" descr="10_025_ΣυνεχήςΣυνένωση.jp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79613" y="1268413"/>
            <a:ext cx="4608512" cy="3783012"/>
          </a:xfr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altLang="el-GR" sz="2800" smtClean="0"/>
              <a:t>σχετικές επιδόσεις μεθόδων διασφάλισης ποιότητας</a:t>
            </a:r>
            <a:endParaRPr lang="en-US" altLang="el-GR" sz="2800" smtClean="0"/>
          </a:p>
        </p:txBody>
      </p:sp>
      <p:graphicFrame>
        <p:nvGraphicFramePr>
          <p:cNvPr id="4" name="Group 6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table">
            <a:tbl>
              <a:tblPr/>
              <a:tblGrid>
                <a:gridCol w="5459413"/>
                <a:gridCol w="1352550"/>
                <a:gridCol w="1417637"/>
              </a:tblGrid>
              <a:tr h="71437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Μέθοδος </a:t>
                      </a:r>
                      <a:endParaRPr kumimoji="0" lang="el-G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Ελάχιστο Ποσοστό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Μέγιστο Ποσοστό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71596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Άτυπες ανασκοπήσεις κώδικα (περιηγήσεις, προγραμματισμός κατά ζεύγη) 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20%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35%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Τυπικές ανασκοπήσεις κώδικα (επιθεωρήσεις)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45%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70%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Έλεγχος μονάδας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15%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50%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Έλεγχος Συνένωσης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25%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40%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Έλεγχος παλινδρόμησης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15%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30%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Έλεγχος Συστήματος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25%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55%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1325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Έλεγχος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beta </a:t>
                      </a: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μικρής εμβέλειας (&lt;10)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25%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40%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442913"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Έλεγχος </a:t>
                      </a:r>
                      <a:r>
                        <a:rPr kumimoji="0" lang="en-US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beta</a:t>
                      </a: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 μεγάλης εμβέλειας (&gt;1000)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60%</a:t>
                      </a:r>
                      <a:endParaRPr kumimoji="0" lang="el-GR" sz="16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342900" marR="0" lvl="0" indent="-34290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l-GR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ahoma" pitchFamily="34" charset="0"/>
                          <a:ea typeface="Times New Roman" pitchFamily="18" charset="0"/>
                          <a:cs typeface="Tahoma" pitchFamily="34" charset="0"/>
                        </a:rPr>
                        <a:t>85%</a:t>
                      </a:r>
                      <a:endParaRPr kumimoji="0" lang="el-GR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Times New Roman" pitchFamily="18" charset="0"/>
                        <a:cs typeface="Tahoma" pitchFamily="34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</TotalTime>
  <Words>455</Words>
  <Application>Microsoft Office PowerPoint</Application>
  <PresentationFormat>Προβολή στην οθόνη (4:3)</PresentationFormat>
  <Paragraphs>51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2" baseType="lpstr">
      <vt:lpstr>Arial</vt:lpstr>
      <vt:lpstr>Calibri</vt:lpstr>
      <vt:lpstr>Tahoma</vt:lpstr>
      <vt:lpstr>Times New Roman</vt:lpstr>
      <vt:lpstr>Θέμα του Office</vt:lpstr>
      <vt:lpstr>Έλεγχος Συνένωσης και Διασφάλιση Ποιότητας</vt:lpstr>
      <vt:lpstr>συνένωση και οικοδόμηση</vt:lpstr>
      <vt:lpstr>ημερήσια οικοδόμηση</vt:lpstr>
      <vt:lpstr>πλεονεκτήματα ημερήσιας οικοδόμησης</vt:lpstr>
      <vt:lpstr>συνεχής συνένωση</vt:lpstr>
      <vt:lpstr>συνεχής συνένωση</vt:lpstr>
      <vt:lpstr>σχετικές επιδόσεις μεθόδων διασφάλισης ποιότητας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Διαφάνεια 1</dc:title>
  <dc:creator>Admin</dc:creator>
  <cp:lastModifiedBy>ndia</cp:lastModifiedBy>
  <cp:revision>10</cp:revision>
  <dcterms:created xsi:type="dcterms:W3CDTF">2012-08-02T15:55:49Z</dcterms:created>
  <dcterms:modified xsi:type="dcterms:W3CDTF">2021-10-17T14:16:05Z</dcterms:modified>
</cp:coreProperties>
</file>