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62" r:id="rId10"/>
    <p:sldId id="264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5A94B9-9578-4CFB-AF28-43A7A422D55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A18C93-B1BB-4EAB-A3C2-2095AC0F5C5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6494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5FC496B-18B9-416A-8CA8-B7C0909ED89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98410C-C806-493B-BF30-E5330233D6E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334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389AC47-E2CB-4B98-8B55-E3B1887BCEA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BEA732C-52FB-40AC-AF0E-84E8E3E5A29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7350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658B9C-F876-4EC5-AAA8-C5FA550855F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5AA50F3-8A11-4494-889B-4B737B82249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38546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11BACAD-2860-479A-8559-C09C7579930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5F6E3D-34F2-408C-B5FA-34ED5F690F2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2256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9222814-6D06-4795-85A5-E43CC83E89C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B93CA4-B90A-4687-ACFB-4BA4EF0DEF9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27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2779037-20F4-4161-9131-2142F21874A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5A1097-97B8-4FE4-A8BD-6059E01EF5B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1474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9564390-17C0-4066-BF69-C5939397FD3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06CEE59-8171-4B4C-B5A1-DD05698119F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5417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66D3BF6-B7AF-4BBE-97C7-9AC4680453D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CFBC72-DD0D-48AB-97EA-3722E7EBD58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4993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DA57B6-2B58-4937-B391-BC5D38E3138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AB987D7-A146-44C7-A8D8-0F1200D5702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0786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80FCD69-EF2A-400F-BA5A-021D19A6457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B92D2C-3B55-4F0F-9D61-8DAB65D0053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2444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Έλεγχος Συστήματος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εγκατάστασης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Έλεγχοι που αφορούν το περιβάλλον εκτέλεσης το λογισμικού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ποιότητα συστήματος λογισμικού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Τρία βασικά χαρακτηριστικά ποιότητας</a:t>
            </a:r>
          </a:p>
          <a:p>
            <a:r>
              <a:rPr lang="el-GR" altLang="el-GR" smtClean="0"/>
              <a:t>Αξιοπιστία</a:t>
            </a:r>
          </a:p>
          <a:p>
            <a:r>
              <a:rPr lang="el-GR" altLang="el-GR" smtClean="0"/>
              <a:t>Διαθεσιμότητα</a:t>
            </a:r>
          </a:p>
          <a:p>
            <a:r>
              <a:rPr lang="el-GR" altLang="el-GR" smtClean="0"/>
              <a:t>Συντηρησιμότητα</a:t>
            </a:r>
            <a:endParaRPr lang="en-US" altLang="el-G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αξιοπιστία λογισμικού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Αξιοπιστία λογισμικού (software reliability) είναι η πιθανότητα το πρόγραμμα να λειτουργεί ικανοποιητικά για μία δεδομένη χρονική περίοδο.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R =</a:t>
            </a:r>
            <a:r>
              <a:rPr lang="el-GR" altLang="el-GR" i="1" smtClean="0"/>
              <a:t> </a:t>
            </a:r>
            <a:r>
              <a:rPr lang="en-US" altLang="el-GR" i="1" smtClean="0"/>
              <a:t>MXMB</a:t>
            </a:r>
            <a:r>
              <a:rPr lang="el-GR" altLang="el-GR" i="1" smtClean="0"/>
              <a:t> / (</a:t>
            </a:r>
            <a:r>
              <a:rPr lang="en-US" altLang="el-GR" i="1" smtClean="0"/>
              <a:t>1 + MXMB</a:t>
            </a:r>
            <a:r>
              <a:rPr lang="el-GR" altLang="el-GR" i="1" smtClean="0"/>
              <a:t>)</a:t>
            </a:r>
          </a:p>
          <a:p>
            <a:endParaRPr lang="el-GR" altLang="el-GR" smtClean="0"/>
          </a:p>
          <a:p>
            <a:r>
              <a:rPr lang="el-GR" altLang="el-GR" smtClean="0"/>
              <a:t>Όπου ΜΧΜΒ είναι ο μέσος χρόνος μεταξύ βλαβών</a:t>
            </a:r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διαθεσιμότητα λογισμικού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Διαθεσιμότητα λογισμικού (software availability) είναι η πιθανότητα ένα πρόγραμμα να λειτουργεί επιτυχώς (ικανοποιητικά) σύμφωνα με τις απαιτήσεις λογισμικού σε μια δεδομένη χρονική στιγμή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A =</a:t>
            </a:r>
            <a:r>
              <a:rPr lang="el-GR" altLang="el-GR" i="1" smtClean="0"/>
              <a:t> </a:t>
            </a:r>
            <a:r>
              <a:rPr lang="en-US" altLang="el-GR" i="1" smtClean="0"/>
              <a:t>MXMB</a:t>
            </a:r>
            <a:r>
              <a:rPr lang="el-GR" altLang="el-GR" i="1" smtClean="0"/>
              <a:t> / (</a:t>
            </a:r>
            <a:r>
              <a:rPr lang="en-US" altLang="el-GR" i="1" smtClean="0"/>
              <a:t>MXMB + </a:t>
            </a:r>
            <a:r>
              <a:rPr lang="el-GR" altLang="el-GR" i="1" smtClean="0"/>
              <a:t>ΜΧΕΣ)</a:t>
            </a:r>
          </a:p>
          <a:p>
            <a:r>
              <a:rPr lang="el-GR" altLang="el-GR" smtClean="0"/>
              <a:t>Όπου ΜΧΕΣ μέσος χρόνος επιδιόρθωσης σφάλματος και ΜΧΜΒ μέσος χρόνος μεταξύ βλαβών</a:t>
            </a:r>
            <a:endParaRPr lang="en-US" alt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συντηρησιμότητα λογισμικού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Συντηρησιμότητα λογισμικού (software maintainability) είναι η πιθανότητα ένα λογισμικό σφάλμα να μπορεί να επιδιορθωθεί αμέσως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M =</a:t>
            </a:r>
            <a:r>
              <a:rPr lang="el-GR" altLang="el-GR" i="1" smtClean="0"/>
              <a:t> 1 / (</a:t>
            </a:r>
            <a:r>
              <a:rPr lang="en-US" altLang="el-GR" i="1" smtClean="0"/>
              <a:t>1 + MXE</a:t>
            </a:r>
            <a:r>
              <a:rPr lang="el-GR" altLang="el-GR" i="1" smtClean="0"/>
              <a:t>Σ)</a:t>
            </a:r>
          </a:p>
          <a:p>
            <a:r>
              <a:rPr lang="el-GR" altLang="el-GR" smtClean="0"/>
              <a:t>Όπου ΜΧΕΣ μέσος χρόνος επιδιόρθωσης σφάλματος.</a:t>
            </a:r>
            <a:endParaRPr lang="en-US" altLang="el-GR" smtClean="0"/>
          </a:p>
          <a:p>
            <a:pPr>
              <a:buFont typeface="Arial" panose="020B0604020202020204" pitchFamily="34" charset="0"/>
              <a:buNone/>
            </a:pPr>
            <a:endParaRPr lang="el-GR" altLang="el-GR" i="1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εκτίμηση αριθμού σφαλμάτων</a:t>
            </a:r>
            <a:endParaRPr lang="en-US" altLang="el-GR" smtClean="0"/>
          </a:p>
        </p:txBody>
      </p:sp>
      <p:pic>
        <p:nvPicPr>
          <p:cNvPr id="27651" name="7 - Θέση περιεχομένου" descr="11_005_ΣχέσηΣφαλμάτωνπουΕντοπίστηκανκαιΜηΑνιχνευθέντων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1700213"/>
            <a:ext cx="4752975" cy="2630487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εκτίμηση αριθμού σφαλμάτων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Εάν σε κάποιο λογισμικού διασπείρουμε εσκεμμένα </a:t>
            </a:r>
            <a:r>
              <a:rPr lang="en-US" altLang="el-GR" smtClean="0"/>
              <a:t>S </a:t>
            </a:r>
            <a:r>
              <a:rPr lang="el-GR" altLang="el-GR" smtClean="0"/>
              <a:t>σφάλματα τότε μπορούμε να προβούμε σε εκτίμηση των πραγματικών σφαλμάτων παρατηρώντας το ποσοστό επιτυχίας στην επισήμανση των διεσπαρμένων σφαλμάτων.</a:t>
            </a:r>
          </a:p>
          <a:p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Ν =(S × n)/s</a:t>
            </a:r>
          </a:p>
          <a:p>
            <a:r>
              <a:rPr lang="el-GR" altLang="el-GR" smtClean="0"/>
              <a:t>Όπου </a:t>
            </a:r>
          </a:p>
          <a:p>
            <a:pPr lvl="1"/>
            <a:r>
              <a:rPr lang="en-US" altLang="el-GR" smtClean="0"/>
              <a:t>S </a:t>
            </a:r>
            <a:r>
              <a:rPr lang="el-GR" altLang="el-GR" smtClean="0"/>
              <a:t>σύνολο διεσπαρμένων σφαλμάτων</a:t>
            </a:r>
          </a:p>
          <a:p>
            <a:pPr lvl="1"/>
            <a:r>
              <a:rPr lang="el-GR" altLang="el-GR" smtClean="0"/>
              <a:t>n επισημανθέντα μη-διεσπαρμένα σφάλματα</a:t>
            </a:r>
          </a:p>
          <a:p>
            <a:pPr lvl="1"/>
            <a:r>
              <a:rPr lang="en-US" altLang="el-GR" smtClean="0"/>
              <a:t>s </a:t>
            </a:r>
            <a:r>
              <a:rPr lang="el-GR" altLang="el-GR" smtClean="0"/>
              <a:t>επισημανθέντα διεσπαρμένα σφάλματα</a:t>
            </a:r>
          </a:p>
          <a:p>
            <a:pPr lvl="1"/>
            <a:r>
              <a:rPr lang="en-US" altLang="el-GR" smtClean="0"/>
              <a:t>N </a:t>
            </a:r>
            <a:r>
              <a:rPr lang="el-GR" altLang="el-GR" smtClean="0"/>
              <a:t>σύνολο πραγματικών μη-διεσπαρμένων σφαλμάτων</a:t>
            </a:r>
          </a:p>
          <a:p>
            <a:endParaRPr lang="el-GR" altLang="el-GR" smtClean="0"/>
          </a:p>
          <a:p>
            <a:endParaRPr lang="el-GR" altLang="el-GR" smtClean="0"/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εκτίμηση αριθμού σφαλμάτων</a:t>
            </a:r>
            <a:endParaRPr lang="en-US" altLang="el-GR" smtClean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Εκτίμηση αριθμού σφαλμάτων με χρήση δύο διαφορετικών ομάδων ελέγχου</a:t>
            </a:r>
          </a:p>
          <a:p>
            <a:r>
              <a:rPr lang="el-GR" altLang="el-GR" smtClean="0"/>
              <a:t>Η αποτελεσματικότητα κάθε ομάδας ελέγχου μπορεί να μετρηθεί, υπολογίζοντας το κλάσμα των σφαλμάτων που βρέθηκαν από κάθε ομάδα. </a:t>
            </a:r>
          </a:p>
          <a:p>
            <a:r>
              <a:rPr lang="el-GR" altLang="el-GR" smtClean="0"/>
              <a:t>Η αποτελεσματικότητα Ε(1) της ομάδας 1 μπορεί να εκφραστεί ως:</a:t>
            </a:r>
            <a:r>
              <a:rPr lang="en-US" altLang="el-GR" smtClean="0"/>
              <a:t>  </a:t>
            </a:r>
            <a:r>
              <a:rPr lang="el-GR" altLang="el-GR" i="1" smtClean="0"/>
              <a:t>E</a:t>
            </a:r>
            <a:r>
              <a:rPr lang="el-GR" altLang="el-GR" smtClean="0"/>
              <a:t>(1) =</a:t>
            </a:r>
            <a:r>
              <a:rPr lang="en-US" altLang="el-GR" smtClean="0"/>
              <a:t> </a:t>
            </a:r>
            <a:r>
              <a:rPr lang="el-GR" altLang="el-GR" i="1" smtClean="0"/>
              <a:t>x</a:t>
            </a:r>
            <a:r>
              <a:rPr lang="en-US" altLang="el-GR" i="1" smtClean="0"/>
              <a:t> / </a:t>
            </a:r>
            <a:r>
              <a:rPr lang="el-GR" altLang="el-GR" i="1" smtClean="0"/>
              <a:t>n</a:t>
            </a:r>
          </a:p>
          <a:p>
            <a:r>
              <a:rPr lang="el-GR" altLang="el-GR" smtClean="0"/>
              <a:t>Η αποτελεσματικότητα της ομάδας 2 ως</a:t>
            </a:r>
            <a:r>
              <a:rPr lang="en-US" altLang="el-GR" smtClean="0"/>
              <a:t> </a:t>
            </a:r>
            <a:r>
              <a:rPr lang="el-GR" altLang="el-GR" i="1" smtClean="0"/>
              <a:t>E</a:t>
            </a:r>
            <a:r>
              <a:rPr lang="el-GR" altLang="el-GR" smtClean="0"/>
              <a:t>(2) =</a:t>
            </a:r>
            <a:r>
              <a:rPr lang="en-US" altLang="el-GR" smtClean="0"/>
              <a:t> </a:t>
            </a:r>
            <a:r>
              <a:rPr lang="el-GR" altLang="el-GR" i="1" smtClean="0"/>
              <a:t>y</a:t>
            </a:r>
            <a:r>
              <a:rPr lang="en-US" altLang="el-GR" i="1" smtClean="0"/>
              <a:t> / </a:t>
            </a:r>
            <a:r>
              <a:rPr lang="el-GR" altLang="el-GR" i="1" smtClean="0"/>
              <a:t>n</a:t>
            </a:r>
          </a:p>
          <a:p>
            <a:r>
              <a:rPr lang="en-US" altLang="el-GR" smtClean="0"/>
              <a:t>n = q / (E(1) × E(2))</a:t>
            </a:r>
            <a:endParaRPr lang="el-GR" altLang="el-GR" smtClean="0"/>
          </a:p>
          <a:p>
            <a:r>
              <a:rPr lang="el-GR" altLang="el-GR" smtClean="0"/>
              <a:t>όπου </a:t>
            </a:r>
            <a:r>
              <a:rPr lang="en-US" altLang="el-GR" smtClean="0"/>
              <a:t>q </a:t>
            </a:r>
            <a:r>
              <a:rPr lang="el-GR" altLang="el-GR" smtClean="0"/>
              <a:t>ο αριθμός των κοινών σφαλμάτων που βρήκαν οι ομάδες 1 και 2.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εμπιστοσύνη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1223962"/>
          </a:xfrm>
        </p:spPr>
        <p:txBody>
          <a:bodyPr/>
          <a:lstStyle/>
          <a:p>
            <a:r>
              <a:rPr lang="el-GR" altLang="el-GR" smtClean="0"/>
              <a:t>Η εμπιστοσύνη στο λογισμικό εκφράζεται ως η πιθανότητα να μην έχει σφάλμα.</a:t>
            </a:r>
          </a:p>
          <a:p>
            <a:r>
              <a:rPr lang="el-GR" altLang="el-GR" smtClean="0"/>
              <a:t>Η εμπιστοσύνη με διασπορά σφαλμάτων εκτιμάται ως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420938"/>
            <a:ext cx="3168650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2 - Θέση περιεχομένου"/>
          <p:cNvSpPr txBox="1">
            <a:spLocks/>
          </p:cNvSpPr>
          <p:nvPr/>
        </p:nvSpPr>
        <p:spPr bwMode="auto">
          <a:xfrm>
            <a:off x="468313" y="4149725"/>
            <a:ext cx="8229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200" dirty="0">
                <a:latin typeface="+mn-lt"/>
                <a:cs typeface="+mn-cs"/>
              </a:rPr>
              <a:t>S </a:t>
            </a:r>
            <a:r>
              <a:rPr lang="el-GR" sz="2200" dirty="0">
                <a:latin typeface="+mn-lt"/>
                <a:cs typeface="+mn-cs"/>
              </a:rPr>
              <a:t>αριθμός διεσπαρμένων σφαλμάτων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l-GR" sz="2200" dirty="0">
                <a:latin typeface="+mn-lt"/>
                <a:cs typeface="+mn-cs"/>
              </a:rPr>
              <a:t>Ν ο αριθμός πραγματικών σφαλμάτων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200" dirty="0">
                <a:latin typeface="+mn-lt"/>
                <a:cs typeface="+mn-cs"/>
              </a:rPr>
              <a:t>n </a:t>
            </a:r>
            <a:r>
              <a:rPr lang="el-GR" sz="2200" dirty="0">
                <a:latin typeface="+mn-lt"/>
                <a:cs typeface="+mn-cs"/>
              </a:rPr>
              <a:t>ο αριθμός των πραγματικών σφαλμάτων που επισημάνθηκαν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2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εμπιστοσύνη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863600"/>
          </a:xfrm>
        </p:spPr>
        <p:txBody>
          <a:bodyPr/>
          <a:lstStyle/>
          <a:p>
            <a:r>
              <a:rPr lang="el-GR" altLang="el-GR" smtClean="0"/>
              <a:t>Αν θέλουμε να υποσχεθούμε εμπιστοσύνη 98% και ισχυριζόμαστε ότι το λογισμικό μας δεν έχει σφάλματα τότε πρέπει:</a:t>
            </a:r>
            <a:endParaRPr lang="en-US" altLang="el-GR" smtClean="0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44675"/>
            <a:ext cx="250031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- Θέση περιεχομένου"/>
          <p:cNvSpPr txBox="1">
            <a:spLocks/>
          </p:cNvSpPr>
          <p:nvPr/>
        </p:nvSpPr>
        <p:spPr bwMode="auto">
          <a:xfrm>
            <a:off x="468313" y="2924175"/>
            <a:ext cx="82296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l-GR" sz="2200" dirty="0">
                <a:latin typeface="+mn-lt"/>
                <a:cs typeface="+mn-cs"/>
              </a:rPr>
              <a:t>Το </a:t>
            </a:r>
            <a:r>
              <a:rPr lang="en-US" sz="2200" dirty="0">
                <a:latin typeface="+mn-lt"/>
                <a:cs typeface="+mn-cs"/>
              </a:rPr>
              <a:t>S </a:t>
            </a:r>
            <a:r>
              <a:rPr lang="el-GR" sz="2200" dirty="0">
                <a:latin typeface="+mn-lt"/>
                <a:cs typeface="+mn-cs"/>
              </a:rPr>
              <a:t>πρέπει να είναι 49.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l-GR" sz="2200" dirty="0">
                <a:latin typeface="+mn-lt"/>
                <a:cs typeface="+mn-cs"/>
              </a:rPr>
              <a:t>Άρα εφόσον θέλουμε να εγγυηθούμε επίπεδο εμπιστοσύνης 98% χωρίς σφάλματα θα πρέπει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l-GR" sz="2000" dirty="0">
                <a:latin typeface="+mn-lt"/>
                <a:cs typeface="+mn-cs"/>
              </a:rPr>
              <a:t>να διασπείρουμε 49 σφάλματα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l-GR" sz="2000" dirty="0">
                <a:latin typeface="+mn-lt"/>
                <a:cs typeface="+mn-cs"/>
              </a:rPr>
              <a:t>να συνεχίσουμε τη διαδικασία ελέγχου έως ότου βρεθούν τα διεσπαρμένα 49 σφάλματα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l-GR" sz="2000" dirty="0">
                <a:latin typeface="+mn-lt"/>
                <a:cs typeface="+mn-cs"/>
              </a:rPr>
              <a:t>να μη βρούμε άλλο σφάλμα</a:t>
            </a:r>
            <a:endParaRPr lang="en-US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Στάδιο στον έλεγχο συστήματος</a:t>
            </a:r>
          </a:p>
          <a:p>
            <a:pPr eaLnBrk="1" hangingPunct="1"/>
            <a:r>
              <a:rPr lang="el-GR" altLang="el-GR" smtClean="0"/>
              <a:t>Έλεγχος λειτουργίας</a:t>
            </a:r>
          </a:p>
          <a:p>
            <a:pPr eaLnBrk="1" hangingPunct="1"/>
            <a:r>
              <a:rPr lang="el-GR" altLang="el-GR" smtClean="0"/>
              <a:t>Έλεγχος εκτέλεσης</a:t>
            </a:r>
          </a:p>
          <a:p>
            <a:pPr eaLnBrk="1" hangingPunct="1"/>
            <a:r>
              <a:rPr lang="el-GR" altLang="el-GR" smtClean="0"/>
              <a:t>Έλεγχος αποδοχής</a:t>
            </a:r>
          </a:p>
          <a:p>
            <a:pPr eaLnBrk="1" hangingPunct="1"/>
            <a:r>
              <a:rPr lang="el-GR" altLang="el-GR" smtClean="0"/>
              <a:t>Έλεγχος εγκατάστασης</a:t>
            </a:r>
          </a:p>
          <a:p>
            <a:pPr eaLnBrk="1" hangingPunct="1"/>
            <a:r>
              <a:rPr lang="el-GR" altLang="el-GR" smtClean="0"/>
              <a:t>Ποιότητα συστήματος λογισμικού</a:t>
            </a:r>
          </a:p>
          <a:p>
            <a:pPr eaLnBrk="1" hangingPunct="1"/>
            <a:r>
              <a:rPr lang="el-GR" altLang="el-GR" smtClean="0"/>
              <a:t>Αξιοπιστία, διαθεσιμότητα, συντηρησιμότητα</a:t>
            </a:r>
          </a:p>
          <a:p>
            <a:pPr eaLnBrk="1" hangingPunct="1"/>
            <a:r>
              <a:rPr lang="el-GR" altLang="el-GR" smtClean="0"/>
              <a:t>Εκτίμηση αριθμού σφαλμάτων</a:t>
            </a:r>
          </a:p>
          <a:p>
            <a:pPr eaLnBrk="1" hangingPunct="1"/>
            <a:r>
              <a:rPr lang="el-GR" altLang="el-GR" smtClean="0"/>
              <a:t>Εμπιστοσύνη στο λογισμικό</a:t>
            </a:r>
          </a:p>
          <a:p>
            <a:pPr eaLnBrk="1" hangingPunct="1"/>
            <a:r>
              <a:rPr lang="el-GR" altLang="el-GR" smtClean="0"/>
              <a:t>Ομάδα ελέγχου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ομάδα ελέγχου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ομάδα ελέγχου μπορεί να αποτελείται από τις παρακάτω κατηγορίες προσωπικού</a:t>
            </a:r>
          </a:p>
          <a:p>
            <a:r>
              <a:rPr lang="el-GR" altLang="el-GR" smtClean="0"/>
              <a:t>Επαγγελματίες ελεγκτές. </a:t>
            </a:r>
          </a:p>
          <a:p>
            <a:r>
              <a:rPr lang="el-GR" altLang="el-GR" smtClean="0"/>
              <a:t>Αναλυτές</a:t>
            </a:r>
          </a:p>
          <a:p>
            <a:r>
              <a:rPr lang="el-GR" altLang="el-GR" smtClean="0"/>
              <a:t>Σχεδιαστές</a:t>
            </a:r>
          </a:p>
          <a:p>
            <a:r>
              <a:rPr lang="el-GR" altLang="el-GR" smtClean="0"/>
              <a:t>Ειδικούς σε θέματα διαχείρισης διάταξης</a:t>
            </a:r>
          </a:p>
          <a:p>
            <a:r>
              <a:rPr lang="el-GR" altLang="el-GR" smtClean="0"/>
              <a:t>Χρήστες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εμφάνιση σφαλμάτων</a:t>
            </a:r>
            <a:endParaRPr lang="en-US" altLang="el-GR" smtClean="0"/>
          </a:p>
        </p:txBody>
      </p:sp>
      <p:pic>
        <p:nvPicPr>
          <p:cNvPr id="15363" name="7 - Εικόνα" descr="11_001_ΕμφάνισηΣφαλμάτων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1196975"/>
            <a:ext cx="4103687" cy="4322763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στάδια στον έλεγχο συστήματος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4797425"/>
            <a:ext cx="8218487" cy="15113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 έλεγχος συστήματος είναι έλεγχος κλειστού κουτιού</a:t>
            </a:r>
          </a:p>
          <a:p>
            <a:pPr>
              <a:spcBef>
                <a:spcPct val="50000"/>
              </a:spcBef>
            </a:pPr>
            <a:endParaRPr lang="el-GR" altLang="el-GR" smtClean="0"/>
          </a:p>
          <a:p>
            <a:endParaRPr lang="en-US" altLang="el-GR" smtClean="0"/>
          </a:p>
        </p:txBody>
      </p:sp>
      <p:pic>
        <p:nvPicPr>
          <p:cNvPr id="16388" name="8 - Θέση περιεχομένου" descr="11_002_ΣτάδιαΕλέγχουΣυστήματο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41438"/>
            <a:ext cx="624998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λειτουργίας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Εστιάζει στην ορθή λειτουργικότητα</a:t>
            </a:r>
          </a:p>
          <a:p>
            <a:r>
              <a:rPr lang="el-GR" altLang="el-GR" smtClean="0"/>
              <a:t>Μπορεί να αυτοματοποιηθεί με κατάλληλα εργαλεία (π.χ. </a:t>
            </a:r>
            <a:r>
              <a:rPr lang="en-US" altLang="el-GR" smtClean="0"/>
              <a:t>Selenium).</a:t>
            </a:r>
            <a:endParaRPr lang="el-GR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εκτέλεσης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Έλεγχοι πίεσης (</a:t>
            </a:r>
            <a:r>
              <a:rPr lang="en-US" altLang="el-GR" smtClean="0"/>
              <a:t>stress tests).</a:t>
            </a:r>
            <a:r>
              <a:rPr lang="el-GR" altLang="el-GR" smtClean="0"/>
              <a:t> </a:t>
            </a:r>
            <a:r>
              <a:rPr lang="en-US" altLang="el-GR" smtClean="0"/>
              <a:t>A</a:t>
            </a:r>
            <a:r>
              <a:rPr lang="el-GR" altLang="el-GR" smtClean="0"/>
              <a:t>ξιολογούν το σύστημα όταν δουλεύει υπό πίεση, στα όρια του, σε μια σύντομη χρονική περίοδο</a:t>
            </a:r>
            <a:endParaRPr lang="en-US" altLang="el-GR" smtClean="0"/>
          </a:p>
          <a:p>
            <a:r>
              <a:rPr lang="el-GR" altLang="el-GR" smtClean="0"/>
              <a:t>Έλεγχοι χωρητικότητας (</a:t>
            </a:r>
            <a:r>
              <a:rPr lang="en-US" altLang="el-GR" smtClean="0"/>
              <a:t>volume tests)</a:t>
            </a:r>
            <a:r>
              <a:rPr lang="el-GR" altLang="el-GR" smtClean="0"/>
              <a:t>.  Δείχνουν πως το σύστημα χειρίζεται μεγάλες ποσότητες δεδομένων.</a:t>
            </a:r>
            <a:endParaRPr lang="en-US" altLang="el-GR" smtClean="0"/>
          </a:p>
          <a:p>
            <a:r>
              <a:rPr lang="el-GR" altLang="el-GR" smtClean="0"/>
              <a:t>Έλεγχοι διάταξης (</a:t>
            </a:r>
            <a:r>
              <a:rPr lang="en-US" altLang="el-GR" smtClean="0"/>
              <a:t>configuration tests)</a:t>
            </a:r>
            <a:r>
              <a:rPr lang="el-GR" altLang="el-GR" smtClean="0"/>
              <a:t>. Αναλύουν τις διάφορες διατάξεις λογισμικού και υλικού που προσδιορίστηκαν από τις απαιτήσεις. </a:t>
            </a:r>
            <a:endParaRPr lang="en-US" altLang="el-GR" smtClean="0"/>
          </a:p>
          <a:p>
            <a:r>
              <a:rPr lang="el-GR" altLang="el-GR" smtClean="0"/>
              <a:t>Έλεγχοι συμβατότητας (</a:t>
            </a:r>
            <a:r>
              <a:rPr lang="en-US" altLang="el-GR" smtClean="0"/>
              <a:t>compatibility tests)</a:t>
            </a:r>
            <a:r>
              <a:rPr lang="el-GR" altLang="el-GR" smtClean="0"/>
              <a:t>. Εξετάζεται αν οι λειτουργίες των διεπαφών εκτελούνται σύμφωνα με τις απαιτήσεις. </a:t>
            </a:r>
            <a:endParaRPr lang="en-US" altLang="el-GR" smtClean="0"/>
          </a:p>
          <a:p>
            <a:r>
              <a:rPr lang="el-GR" altLang="el-GR" smtClean="0"/>
              <a:t>Έλεγχοι παλινδρόμησης (</a:t>
            </a:r>
            <a:r>
              <a:rPr lang="en-US" altLang="el-GR" smtClean="0"/>
              <a:t>regression tests)</a:t>
            </a:r>
            <a:r>
              <a:rPr lang="el-GR" altLang="el-GR" smtClean="0"/>
              <a:t>. Οι έλεγχοι παλινδρόμησης εγγυώνται ότι η εκτέλεση του νέου συστήματος είναι τουλάχιστον τόσο καλή όσο και του παλαιού</a:t>
            </a: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εκτέλεσης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Έλεγχοι ασφάλειας (</a:t>
            </a:r>
            <a:r>
              <a:rPr lang="en-US" altLang="el-GR" smtClean="0"/>
              <a:t>security tests)</a:t>
            </a:r>
            <a:r>
              <a:rPr lang="el-GR" altLang="el-GR" smtClean="0"/>
              <a:t>.  Διαβεβαιώνουν ότι οι απαιτήσεις ασφάλειας έχουν ικανοποιηθεί. </a:t>
            </a:r>
            <a:endParaRPr lang="en-US" altLang="el-GR" smtClean="0"/>
          </a:p>
          <a:p>
            <a:r>
              <a:rPr lang="el-GR" altLang="el-GR" smtClean="0"/>
              <a:t>Έλεγχοι χρονισμού (</a:t>
            </a:r>
            <a:r>
              <a:rPr lang="en-US" altLang="el-GR" smtClean="0"/>
              <a:t>timing tests)</a:t>
            </a:r>
            <a:r>
              <a:rPr lang="el-GR" altLang="el-GR" smtClean="0"/>
              <a:t>.  Αποτιμούν τις απαιτήσεις που ασχολούνται με χρόνους απόκρισης και χρόνους εκτέλεσης μιας λειτουργίας</a:t>
            </a:r>
            <a:endParaRPr lang="en-US" altLang="el-GR" smtClean="0"/>
          </a:p>
          <a:p>
            <a:r>
              <a:rPr lang="el-GR" altLang="el-GR" smtClean="0"/>
              <a:t>Περιβαλλοντικοί έλεγχοι (</a:t>
            </a:r>
            <a:r>
              <a:rPr lang="en-US" altLang="el-GR" smtClean="0"/>
              <a:t>environmental tests)</a:t>
            </a:r>
            <a:r>
              <a:rPr lang="el-GR" altLang="el-GR" smtClean="0"/>
              <a:t>. Εξετάζουν την ικανότητα του συστήματος να λειτουργεί στο χώρο εγκατάστασης. </a:t>
            </a:r>
            <a:endParaRPr lang="en-US" altLang="el-GR" smtClean="0"/>
          </a:p>
          <a:p>
            <a:r>
              <a:rPr lang="el-GR" altLang="el-GR" smtClean="0"/>
              <a:t>Έλεγχοι ποιότητας (</a:t>
            </a:r>
            <a:r>
              <a:rPr lang="en-US" altLang="el-GR" smtClean="0"/>
              <a:t>quality tests)</a:t>
            </a:r>
            <a:r>
              <a:rPr lang="el-GR" altLang="el-GR" smtClean="0"/>
              <a:t>. Αποτιμούν τα ποιοτικά χαρακτηριστικά του λογισμικού.</a:t>
            </a:r>
            <a:endParaRPr lang="en-US" altLang="el-GR" smtClean="0"/>
          </a:p>
          <a:p>
            <a:r>
              <a:rPr lang="el-GR" altLang="el-GR" sz="2400" smtClean="0"/>
              <a:t>Έλεγχοι ανάκαμψης (</a:t>
            </a:r>
            <a:r>
              <a:rPr lang="en-US" altLang="el-GR" sz="2400" smtClean="0"/>
              <a:t>recovery tests)</a:t>
            </a:r>
            <a:r>
              <a:rPr lang="el-GR" altLang="el-GR" sz="2400" smtClean="0"/>
              <a:t>. Ασχολούνται με την απόκριση του συστήματος όταν υπάρχουν σφάλματα ή όταν χαθούν δεδομένα ή όταν δεν λειτουργούν συσκευές ή όταν πέσει η ισχύς.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εκτέλεσης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000" smtClean="0"/>
              <a:t>Έλεγχοι συντήρησης (</a:t>
            </a:r>
            <a:r>
              <a:rPr lang="en-US" altLang="el-GR" sz="2000" smtClean="0"/>
              <a:t>maintenance tests)</a:t>
            </a:r>
            <a:r>
              <a:rPr lang="el-GR" altLang="el-GR" sz="2000" smtClean="0"/>
              <a:t>. Επαληθεύουμε την ύπαρξη και σωστή λειτουργία αυτών των βοηθητικών μέσων συντήρησης.</a:t>
            </a:r>
          </a:p>
          <a:p>
            <a:r>
              <a:rPr lang="el-GR" altLang="el-GR" sz="2000" smtClean="0"/>
              <a:t>Έλεγχοι τεκμηρίωσης (</a:t>
            </a:r>
            <a:r>
              <a:rPr lang="en-US" altLang="el-GR" sz="2000" smtClean="0"/>
              <a:t>documentation tests)</a:t>
            </a:r>
            <a:r>
              <a:rPr lang="el-GR" altLang="el-GR" sz="2000" smtClean="0"/>
              <a:t>. Επιβεβαιώνουν ότι έχουν γραφτεί τα απαιτούμενα έγγραφα τεκμηρίωσης.</a:t>
            </a:r>
          </a:p>
          <a:p>
            <a:r>
              <a:rPr lang="el-GR" altLang="el-GR" sz="2000" smtClean="0"/>
              <a:t>έλεγχοι ανθρώπινων παραγόντων (human factors tests). Ερευνούν τις απαιτήσεις που σχετίζονται με την διεπαφή του χρήστη με το σύστημα</a:t>
            </a: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 αποδοχής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benchmark test</a:t>
            </a:r>
            <a:endParaRPr lang="el-GR" altLang="el-GR" smtClean="0"/>
          </a:p>
          <a:p>
            <a:r>
              <a:rPr lang="el-GR" altLang="el-GR" smtClean="0"/>
              <a:t>πιλοτικός έλεγχος (</a:t>
            </a:r>
            <a:r>
              <a:rPr lang="en-US" altLang="el-GR" smtClean="0"/>
              <a:t>pilot test)</a:t>
            </a:r>
            <a:endParaRPr lang="el-GR" altLang="el-GR" smtClean="0"/>
          </a:p>
          <a:p>
            <a:r>
              <a:rPr lang="en-US" altLang="el-GR" smtClean="0"/>
              <a:t>alpha test</a:t>
            </a:r>
            <a:endParaRPr lang="el-GR" altLang="el-GR" smtClean="0"/>
          </a:p>
          <a:p>
            <a:r>
              <a:rPr lang="en-US" altLang="el-GR" smtClean="0"/>
              <a:t>beta test</a:t>
            </a:r>
            <a:endParaRPr lang="el-GR" altLang="el-GR" smtClean="0"/>
          </a:p>
          <a:p>
            <a:r>
              <a:rPr lang="el-GR" altLang="el-GR" smtClean="0"/>
              <a:t>παράλληλος έλεγχος (</a:t>
            </a:r>
            <a:r>
              <a:rPr lang="en-US" altLang="el-GR" smtClean="0"/>
              <a:t>parallel test)</a:t>
            </a:r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761</Words>
  <Application>Microsoft Office PowerPoint</Application>
  <PresentationFormat>Προβολή στην οθόνη (4:3)</PresentationFormat>
  <Paragraphs>99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Arial</vt:lpstr>
      <vt:lpstr>Calibri</vt:lpstr>
      <vt:lpstr>Θέμα του Office</vt:lpstr>
      <vt:lpstr>Έλεγχος Συστήματος</vt:lpstr>
      <vt:lpstr>περιεχόμενα παρουσίασης</vt:lpstr>
      <vt:lpstr>εμφάνιση σφαλμάτων</vt:lpstr>
      <vt:lpstr>στάδια στον έλεγχο συστήματος</vt:lpstr>
      <vt:lpstr>έλεγχος λειτουργίας</vt:lpstr>
      <vt:lpstr>έλεγχος εκτέλεσης</vt:lpstr>
      <vt:lpstr>έλεγχος εκτέλεσης</vt:lpstr>
      <vt:lpstr>έλεγχος εκτέλεσης</vt:lpstr>
      <vt:lpstr>έλεγχος αποδοχής</vt:lpstr>
      <vt:lpstr>έλεγχος εγκατάστασης</vt:lpstr>
      <vt:lpstr>ποιότητα συστήματος λογισμικού</vt:lpstr>
      <vt:lpstr>αξιοπιστία λογισμικού</vt:lpstr>
      <vt:lpstr>διαθεσιμότητα λογισμικού</vt:lpstr>
      <vt:lpstr>συντηρησιμότητα λογισμικού</vt:lpstr>
      <vt:lpstr>εκτίμηση αριθμού σφαλμάτων</vt:lpstr>
      <vt:lpstr>εκτίμηση αριθμού σφαλμάτων</vt:lpstr>
      <vt:lpstr>εκτίμηση αριθμού σφαλμάτων</vt:lpstr>
      <vt:lpstr>εμπιστοσύνη</vt:lpstr>
      <vt:lpstr>παράδειγμα: εμπιστοσύνη</vt:lpstr>
      <vt:lpstr>ομάδα ελέγχου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15</cp:revision>
  <dcterms:created xsi:type="dcterms:W3CDTF">2012-08-02T15:55:49Z</dcterms:created>
  <dcterms:modified xsi:type="dcterms:W3CDTF">2021-10-17T14:16:22Z</dcterms:modified>
</cp:coreProperties>
</file>